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6" r:id="rId1"/>
  </p:sldMasterIdLst>
  <p:notesMasterIdLst>
    <p:notesMasterId r:id="rId25"/>
  </p:notesMasterIdLst>
  <p:sldIdLst>
    <p:sldId id="272" r:id="rId2"/>
    <p:sldId id="274" r:id="rId3"/>
    <p:sldId id="273" r:id="rId4"/>
    <p:sldId id="275" r:id="rId5"/>
    <p:sldId id="458" r:id="rId6"/>
    <p:sldId id="459" r:id="rId7"/>
    <p:sldId id="460" r:id="rId8"/>
    <p:sldId id="461" r:id="rId9"/>
    <p:sldId id="462" r:id="rId10"/>
    <p:sldId id="463" r:id="rId11"/>
    <p:sldId id="464" r:id="rId12"/>
    <p:sldId id="465" r:id="rId13"/>
    <p:sldId id="466" r:id="rId14"/>
    <p:sldId id="467" r:id="rId15"/>
    <p:sldId id="445" r:id="rId16"/>
    <p:sldId id="453" r:id="rId17"/>
    <p:sldId id="468" r:id="rId18"/>
    <p:sldId id="347" r:id="rId19"/>
    <p:sldId id="345" r:id="rId20"/>
    <p:sldId id="270" r:id="rId21"/>
    <p:sldId id="469" r:id="rId22"/>
    <p:sldId id="438" r:id="rId23"/>
    <p:sldId id="45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CFDF9"/>
    <a:srgbClr val="EDF2D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53" d="100"/>
          <a:sy n="53" d="100"/>
        </p:scale>
        <p:origin x="-682" y="-8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8AE3C3-3752-48BF-8D14-39FEDC43402C}" type="datetimeFigureOut">
              <a:rPr lang="en-US" smtClean="0"/>
              <a:pPr/>
              <a:t>6/8/2022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E3C46A-AF02-4EB9-9402-D47521159C8B}" type="slidenum">
              <a:rPr lang="en-US" smtClean="0"/>
              <a:pPr/>
              <a:t>‹#›</a:t>
            </a:fld>
            <a:endParaRPr lang="en-US"/>
          </a:p>
        </p:txBody>
      </p:sp>
    </p:spTree>
    <p:extLst>
      <p:ext uri="{BB962C8B-B14F-4D97-AF65-F5344CB8AC3E}">
        <p14:creationId xmlns="" xmlns:p14="http://schemas.microsoft.com/office/powerpoint/2010/main" val="1835516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26E3179-3ADE-4023-940A-314FB773C2DE}" type="datetimeFigureOut">
              <a:rPr lang="en-US" smtClean="0"/>
              <a:pPr/>
              <a:t>6/8/2022</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53302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6E3179-3ADE-4023-940A-314FB773C2DE}" type="datetimeFigureOut">
              <a:rPr lang="en-US" smtClean="0"/>
              <a:pPr/>
              <a:t>6/8/2022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202750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6E3179-3ADE-4023-940A-314FB773C2DE}" type="datetimeFigureOut">
              <a:rPr lang="en-US" smtClean="0"/>
              <a:pPr/>
              <a:t>6/8/2022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2000666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6E3179-3ADE-4023-940A-314FB773C2DE}" type="datetimeFigureOut">
              <a:rPr lang="en-US" smtClean="0"/>
              <a:pPr/>
              <a:t>6/8/2022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657661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26E3179-3ADE-4023-940A-314FB773C2DE}" type="datetimeFigureOut">
              <a:rPr lang="en-US" smtClean="0"/>
              <a:pPr/>
              <a:t>6/8/2022</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3768971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26E3179-3ADE-4023-940A-314FB773C2DE}" type="datetimeFigureOut">
              <a:rPr lang="en-US" smtClean="0"/>
              <a:pPr/>
              <a:t>6/8/2022</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2687843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6E3179-3ADE-4023-940A-314FB773C2DE}" type="datetimeFigureOut">
              <a:rPr lang="en-US" smtClean="0"/>
              <a:pPr/>
              <a:t>6/8/2022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1026630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6E3179-3ADE-4023-940A-314FB773C2DE}" type="datetimeFigureOut">
              <a:rPr lang="en-US" smtClean="0"/>
              <a:pPr/>
              <a:t>6/8/2022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681112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6E3179-3ADE-4023-940A-314FB773C2DE}" type="datetimeFigureOut">
              <a:rPr lang="en-US" smtClean="0"/>
              <a:pPr/>
              <a:t>6/8/2022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2342312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6E3179-3ADE-4023-940A-314FB773C2DE}" type="datetimeFigureOut">
              <a:rPr lang="en-US" smtClean="0"/>
              <a:pPr/>
              <a:t>6/8/2022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3405382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6E3179-3ADE-4023-940A-314FB773C2DE}" type="datetimeFigureOut">
              <a:rPr lang="en-US" smtClean="0"/>
              <a:pPr/>
              <a:t>6/8/2022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214C082-4965-4B8A-8EC1-28D7ECCF107A}" type="slidenum">
              <a:rPr lang="en-US" smtClean="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2889256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26E3179-3ADE-4023-940A-314FB773C2DE}" type="datetimeFigureOut">
              <a:rPr lang="en-US" smtClean="0"/>
              <a:pPr/>
              <a:t>6/8/2022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3440924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26E3179-3ADE-4023-940A-314FB773C2DE}" type="datetimeFigureOut">
              <a:rPr lang="en-US" smtClean="0"/>
              <a:pPr/>
              <a:t>6/8/2022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214C082-4965-4B8A-8EC1-28D7ECCF107A}" type="slidenum">
              <a:rPr lang="en-US" smtClean="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1115883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26E3179-3ADE-4023-940A-314FB773C2DE}" type="datetimeFigureOut">
              <a:rPr lang="en-US" smtClean="0"/>
              <a:pPr/>
              <a:t>6/8/2022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3203804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6E3179-3ADE-4023-940A-314FB773C2DE}" type="datetimeFigureOut">
              <a:rPr lang="en-US" smtClean="0"/>
              <a:pPr/>
              <a:t>6/8/2022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2257363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6E3179-3ADE-4023-940A-314FB773C2DE}" type="datetimeFigureOut">
              <a:rPr lang="en-US" smtClean="0"/>
              <a:pPr/>
              <a:t>6/8/2022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8657091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11" b="0" i="0">
                <a:solidFill>
                  <a:srgbClr val="2A3890"/>
                </a:solidFill>
                <a:latin typeface="Times New Roman"/>
                <a:cs typeface="Times New Roman"/>
              </a:defRPr>
            </a:lvl1pPr>
          </a:lstStyle>
          <a:p>
            <a:endParaRPr/>
          </a:p>
        </p:txBody>
      </p:sp>
      <p:sp>
        <p:nvSpPr>
          <p:cNvPr id="3" name="Holder 3"/>
          <p:cNvSpPr>
            <a:spLocks noGrp="1"/>
          </p:cNvSpPr>
          <p:nvPr>
            <p:ph sz="half" idx="2"/>
          </p:nvPr>
        </p:nvSpPr>
        <p:spPr>
          <a:xfrm>
            <a:off x="553432" y="1108294"/>
            <a:ext cx="5120451" cy="413255"/>
          </a:xfrm>
          <a:prstGeom prst="rect">
            <a:avLst/>
          </a:prstGeom>
        </p:spPr>
        <p:txBody>
          <a:bodyPr wrap="square" lIns="0" tIns="0" rIns="0" bIns="0">
            <a:spAutoFit/>
          </a:bodyPr>
          <a:lstStyle>
            <a:lvl1pPr>
              <a:defRPr sz="1852" b="1" i="0">
                <a:solidFill>
                  <a:srgbClr val="222222"/>
                </a:solidFill>
                <a:latin typeface="Times New Roman"/>
                <a:cs typeface="Times New Roman"/>
              </a:defRPr>
            </a:lvl1pPr>
          </a:lstStyle>
          <a:p>
            <a:endParaRPr/>
          </a:p>
        </p:txBody>
      </p:sp>
      <p:sp>
        <p:nvSpPr>
          <p:cNvPr id="4" name="Holder 4"/>
          <p:cNvSpPr>
            <a:spLocks noGrp="1"/>
          </p:cNvSpPr>
          <p:nvPr>
            <p:ph sz="half" idx="3"/>
          </p:nvPr>
        </p:nvSpPr>
        <p:spPr>
          <a:xfrm>
            <a:off x="6278880" y="1577340"/>
            <a:ext cx="5303520" cy="40523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6/8/2022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 xmlns:p14="http://schemas.microsoft.com/office/powerpoint/2010/main" val="916534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26E3179-3ADE-4023-940A-314FB773C2DE}" type="datetimeFigureOut">
              <a:rPr lang="en-US" smtClean="0"/>
              <a:pPr/>
              <a:t>6/8/2022</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214C082-4965-4B8A-8EC1-28D7ECCF107A}" type="slidenum">
              <a:rPr lang="en-US" smtClean="0"/>
              <a:pPr/>
              <a:t>‹#›</a:t>
            </a:fld>
            <a:endParaRPr lang="en-US"/>
          </a:p>
        </p:txBody>
      </p:sp>
    </p:spTree>
    <p:extLst>
      <p:ext uri="{BB962C8B-B14F-4D97-AF65-F5344CB8AC3E}">
        <p14:creationId xmlns="" xmlns:p14="http://schemas.microsoft.com/office/powerpoint/2010/main" val="2575070385"/>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 id="2147484048" r:id="rId12"/>
    <p:sldLayoutId id="2147484049" r:id="rId13"/>
    <p:sldLayoutId id="2147484050" r:id="rId14"/>
    <p:sldLayoutId id="2147484051" r:id="rId15"/>
    <p:sldLayoutId id="2147484052" r:id="rId16"/>
    <p:sldLayoutId id="2147484053"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6.jpeg"/><Relationship Id="rId1" Type="http://schemas.openxmlformats.org/officeDocument/2006/relationships/slideLayout" Target="../slideLayouts/slideLayout4.xml"/><Relationship Id="rId5" Type="http://schemas.openxmlformats.org/officeDocument/2006/relationships/image" Target="../media/image28.jpeg"/><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tel:+919906504093" TargetMode="External"/><Relationship Id="rId2" Type="http://schemas.openxmlformats.org/officeDocument/2006/relationships/hyperlink" Target="tel:78894%2019159" TargetMode="External"/><Relationship Id="rId1" Type="http://schemas.openxmlformats.org/officeDocument/2006/relationships/slideLayout" Target="../slideLayouts/slideLayout17.xml"/><Relationship Id="rId6" Type="http://schemas.openxmlformats.org/officeDocument/2006/relationships/hyperlink" Target="https://www.totaltripholidays.com/" TargetMode="External"/><Relationship Id="rId5" Type="http://schemas.openxmlformats.org/officeDocument/2006/relationships/hyperlink" Target="mailto:info@totaltripholidays.com" TargetMode="External"/><Relationship Id="rId4" Type="http://schemas.openxmlformats.org/officeDocument/2006/relationships/hyperlink" Target="mailto:%20info@totaltripholiday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166131" y="1014484"/>
            <a:ext cx="8915400" cy="3777622"/>
          </a:xfrm>
        </p:spPr>
        <p:txBody>
          <a:bodyPr/>
          <a:lstStyle/>
          <a:p>
            <a:pPr marL="0" indent="0" algn="ctr">
              <a:buNone/>
            </a:pPr>
            <a:r>
              <a:rPr lang="en-IN" sz="5400" b="1" spc="-204" dirty="0" smtClean="0">
                <a:solidFill>
                  <a:srgbClr val="002060"/>
                </a:solidFill>
                <a:effectLst>
                  <a:outerShdw blurRad="38100" dist="38100" dir="2700000" algn="tl">
                    <a:srgbClr val="000000">
                      <a:alpha val="43137"/>
                    </a:srgbClr>
                  </a:outerShdw>
                </a:effectLst>
                <a:latin typeface="Book Antiqua" pitchFamily="18" charset="0"/>
              </a:rPr>
              <a:t>0</a:t>
            </a:r>
            <a:r>
              <a:rPr lang="en-IN" sz="5400" b="1" spc="-204" dirty="0" smtClean="0">
                <a:solidFill>
                  <a:srgbClr val="FF0000"/>
                </a:solidFill>
                <a:effectLst>
                  <a:outerShdw blurRad="38100" dist="38100" dir="2700000" algn="tl">
                    <a:srgbClr val="000000">
                      <a:alpha val="43137"/>
                    </a:srgbClr>
                  </a:outerShdw>
                </a:effectLst>
                <a:latin typeface="Book Antiqua" pitchFamily="18" charset="0"/>
              </a:rPr>
              <a:t>7</a:t>
            </a:r>
            <a:r>
              <a:rPr lang="en-IN" sz="5400" b="1" spc="-204" dirty="0" smtClean="0">
                <a:solidFill>
                  <a:srgbClr val="FF0000"/>
                </a:solidFill>
                <a:effectLst>
                  <a:outerShdw blurRad="38100" dist="38100" dir="2700000" algn="tl">
                    <a:srgbClr val="000000">
                      <a:alpha val="43137"/>
                    </a:srgbClr>
                  </a:outerShdw>
                </a:effectLst>
                <a:latin typeface="Book Antiqua" pitchFamily="18" charset="0"/>
              </a:rPr>
              <a:t> </a:t>
            </a:r>
            <a:r>
              <a:rPr lang="en-IN" sz="5400" b="1" spc="11" dirty="0" smtClean="0">
                <a:solidFill>
                  <a:srgbClr val="002060"/>
                </a:solidFill>
                <a:effectLst>
                  <a:outerShdw blurRad="38100" dist="38100" dir="2700000" algn="tl">
                    <a:srgbClr val="000000">
                      <a:alpha val="43137"/>
                    </a:srgbClr>
                  </a:outerShdw>
                </a:effectLst>
                <a:latin typeface="Book Antiqua" pitchFamily="18" charset="0"/>
              </a:rPr>
              <a:t>Night</a:t>
            </a:r>
            <a:r>
              <a:rPr lang="en-IN" sz="5400" b="1" spc="11" dirty="0" smtClean="0">
                <a:solidFill>
                  <a:srgbClr val="FF0000"/>
                </a:solidFill>
                <a:effectLst>
                  <a:outerShdw blurRad="38100" dist="38100" dir="2700000" algn="tl">
                    <a:srgbClr val="000000">
                      <a:alpha val="43137"/>
                    </a:srgbClr>
                  </a:outerShdw>
                </a:effectLst>
                <a:latin typeface="Book Antiqua" pitchFamily="18" charset="0"/>
              </a:rPr>
              <a:t>s</a:t>
            </a:r>
            <a:r>
              <a:rPr lang="en-IN" sz="5400" b="1" spc="-219" dirty="0" smtClean="0">
                <a:solidFill>
                  <a:srgbClr val="002060"/>
                </a:solidFill>
                <a:effectLst>
                  <a:outerShdw blurRad="38100" dist="38100" dir="2700000" algn="tl">
                    <a:srgbClr val="000000">
                      <a:alpha val="43137"/>
                    </a:srgbClr>
                  </a:outerShdw>
                </a:effectLst>
                <a:latin typeface="Book Antiqua" pitchFamily="18" charset="0"/>
              </a:rPr>
              <a:t>  </a:t>
            </a:r>
            <a:r>
              <a:rPr lang="en-IN" sz="5400" b="1" spc="-219" dirty="0" smtClean="0">
                <a:solidFill>
                  <a:srgbClr val="002060"/>
                </a:solidFill>
                <a:effectLst>
                  <a:outerShdw blurRad="38100" dist="38100" dir="2700000" algn="tl">
                    <a:srgbClr val="000000">
                      <a:alpha val="43137"/>
                    </a:srgbClr>
                  </a:outerShdw>
                </a:effectLst>
                <a:latin typeface="Book Antiqua" pitchFamily="18" charset="0"/>
              </a:rPr>
              <a:t>0</a:t>
            </a:r>
            <a:r>
              <a:rPr lang="en-IN" sz="5400" b="1" spc="-219" dirty="0" smtClean="0">
                <a:solidFill>
                  <a:srgbClr val="002060"/>
                </a:solidFill>
                <a:effectLst>
                  <a:outerShdw blurRad="38100" dist="38100" dir="2700000" algn="tl">
                    <a:srgbClr val="000000">
                      <a:alpha val="43137"/>
                    </a:srgbClr>
                  </a:outerShdw>
                </a:effectLst>
                <a:latin typeface="Book Antiqua" pitchFamily="18" charset="0"/>
              </a:rPr>
              <a:t>8</a:t>
            </a:r>
            <a:r>
              <a:rPr lang="en-IN" sz="5400" b="1" spc="289" dirty="0" smtClean="0">
                <a:solidFill>
                  <a:srgbClr val="FF0000"/>
                </a:solidFill>
                <a:effectLst>
                  <a:outerShdw blurRad="38100" dist="38100" dir="2700000" algn="tl">
                    <a:srgbClr val="000000">
                      <a:alpha val="43137"/>
                    </a:srgbClr>
                  </a:outerShdw>
                </a:effectLst>
                <a:latin typeface="Book Antiqua" pitchFamily="18" charset="0"/>
              </a:rPr>
              <a:t> </a:t>
            </a:r>
            <a:r>
              <a:rPr lang="en-IN" sz="5400" b="1" spc="-59" dirty="0" smtClean="0">
                <a:solidFill>
                  <a:srgbClr val="002060"/>
                </a:solidFill>
                <a:effectLst>
                  <a:outerShdw blurRad="38100" dist="38100" dir="2700000" algn="tl">
                    <a:srgbClr val="000000">
                      <a:alpha val="43137"/>
                    </a:srgbClr>
                  </a:outerShdw>
                </a:effectLst>
                <a:latin typeface="Book Antiqua" pitchFamily="18" charset="0"/>
              </a:rPr>
              <a:t>Day</a:t>
            </a:r>
            <a:r>
              <a:rPr lang="en-IN" sz="5400" b="1" spc="-59" dirty="0" smtClean="0">
                <a:solidFill>
                  <a:srgbClr val="FF0000"/>
                </a:solidFill>
                <a:effectLst>
                  <a:outerShdw blurRad="38100" dist="38100" dir="2700000" algn="tl">
                    <a:srgbClr val="000000">
                      <a:alpha val="43137"/>
                    </a:srgbClr>
                  </a:outerShdw>
                </a:effectLst>
                <a:latin typeface="Book Antiqua" pitchFamily="18" charset="0"/>
              </a:rPr>
              <a:t>s</a:t>
            </a:r>
          </a:p>
          <a:p>
            <a:pPr marL="0" indent="0" algn="ctr">
              <a:buNone/>
            </a:pPr>
            <a:endParaRPr lang="en-IN" sz="5400" b="1" spc="-59" dirty="0" smtClean="0">
              <a:solidFill>
                <a:srgbClr val="002060"/>
              </a:solidFill>
              <a:effectLst>
                <a:outerShdw blurRad="38100" dist="38100" dir="2700000" algn="tl">
                  <a:srgbClr val="000000">
                    <a:alpha val="43137"/>
                  </a:srgbClr>
                </a:outerShdw>
              </a:effectLst>
              <a:latin typeface="Book Antiqua" pitchFamily="18" charset="0"/>
            </a:endParaRPr>
          </a:p>
          <a:p>
            <a:pPr marL="0" indent="0" algn="ctr">
              <a:buNone/>
            </a:pPr>
            <a:r>
              <a:rPr lang="en-IN" sz="5400" b="1" spc="-59" dirty="0" smtClean="0">
                <a:solidFill>
                  <a:srgbClr val="002060"/>
                </a:solidFill>
                <a:effectLst>
                  <a:outerShdw blurRad="38100" dist="38100" dir="2700000" algn="tl">
                    <a:srgbClr val="000000">
                      <a:alpha val="43137"/>
                    </a:srgbClr>
                  </a:outerShdw>
                </a:effectLst>
                <a:latin typeface="Book Antiqua" pitchFamily="18" charset="0"/>
              </a:rPr>
              <a:t>   </a:t>
            </a:r>
            <a:r>
              <a:rPr lang="en-IN" sz="5400" b="1" spc="-59" dirty="0" smtClean="0">
                <a:solidFill>
                  <a:srgbClr val="FF0000"/>
                </a:solidFill>
                <a:effectLst>
                  <a:outerShdw blurRad="38100" dist="38100" dir="2700000" algn="tl">
                    <a:srgbClr val="000000">
                      <a:alpha val="43137"/>
                    </a:srgbClr>
                  </a:outerShdw>
                </a:effectLst>
                <a:latin typeface="Book Antiqua" pitchFamily="18" charset="0"/>
              </a:rPr>
              <a:t>T</a:t>
            </a:r>
            <a:r>
              <a:rPr lang="en-IN" sz="5400" b="1" spc="-59" dirty="0" smtClean="0">
                <a:solidFill>
                  <a:srgbClr val="002060"/>
                </a:solidFill>
                <a:effectLst>
                  <a:outerShdw blurRad="38100" dist="38100" dir="2700000" algn="tl">
                    <a:srgbClr val="000000">
                      <a:alpha val="43137"/>
                    </a:srgbClr>
                  </a:outerShdw>
                </a:effectLst>
                <a:latin typeface="Book Antiqua" pitchFamily="18" charset="0"/>
              </a:rPr>
              <a:t>otal </a:t>
            </a:r>
            <a:r>
              <a:rPr lang="en-IN" sz="5400" b="1" spc="-59" dirty="0" smtClean="0">
                <a:solidFill>
                  <a:srgbClr val="FF0000"/>
                </a:solidFill>
                <a:effectLst>
                  <a:outerShdw blurRad="38100" dist="38100" dir="2700000" algn="tl">
                    <a:srgbClr val="000000">
                      <a:alpha val="43137"/>
                    </a:srgbClr>
                  </a:outerShdw>
                </a:effectLst>
                <a:latin typeface="Book Antiqua" pitchFamily="18" charset="0"/>
              </a:rPr>
              <a:t>T</a:t>
            </a:r>
            <a:r>
              <a:rPr lang="en-IN" sz="5400" b="1" spc="-59" dirty="0" smtClean="0">
                <a:solidFill>
                  <a:srgbClr val="002060"/>
                </a:solidFill>
                <a:effectLst>
                  <a:outerShdw blurRad="38100" dist="38100" dir="2700000" algn="tl">
                    <a:srgbClr val="000000">
                      <a:alpha val="43137"/>
                    </a:srgbClr>
                  </a:outerShdw>
                </a:effectLst>
                <a:latin typeface="Book Antiqua" pitchFamily="18" charset="0"/>
              </a:rPr>
              <a:t>rip </a:t>
            </a:r>
            <a:r>
              <a:rPr lang="en-IN" sz="5400" b="1" spc="-59" dirty="0" smtClean="0">
                <a:solidFill>
                  <a:srgbClr val="FF0000"/>
                </a:solidFill>
                <a:effectLst>
                  <a:outerShdw blurRad="38100" dist="38100" dir="2700000" algn="tl">
                    <a:srgbClr val="000000">
                      <a:alpha val="43137"/>
                    </a:srgbClr>
                  </a:outerShdw>
                </a:effectLst>
                <a:latin typeface="Book Antiqua" pitchFamily="18" charset="0"/>
              </a:rPr>
              <a:t>H</a:t>
            </a:r>
            <a:r>
              <a:rPr lang="en-IN" sz="5400" b="1" spc="-59" dirty="0" smtClean="0">
                <a:solidFill>
                  <a:srgbClr val="002060"/>
                </a:solidFill>
                <a:effectLst>
                  <a:outerShdw blurRad="38100" dist="38100" dir="2700000" algn="tl">
                    <a:srgbClr val="000000">
                      <a:alpha val="43137"/>
                    </a:srgbClr>
                  </a:outerShdw>
                </a:effectLst>
                <a:latin typeface="Book Antiqua" pitchFamily="18" charset="0"/>
              </a:rPr>
              <a:t>oliday</a:t>
            </a:r>
            <a:r>
              <a:rPr lang="en-IN" sz="5400" b="1" spc="-59" dirty="0" smtClean="0">
                <a:solidFill>
                  <a:srgbClr val="FF0000"/>
                </a:solidFill>
                <a:effectLst>
                  <a:outerShdw blurRad="38100" dist="38100" dir="2700000" algn="tl">
                    <a:srgbClr val="000000">
                      <a:alpha val="43137"/>
                    </a:srgbClr>
                  </a:outerShdw>
                </a:effectLst>
                <a:latin typeface="Book Antiqua" pitchFamily="18" charset="0"/>
              </a:rPr>
              <a:t>s</a:t>
            </a:r>
          </a:p>
          <a:p>
            <a:endParaRPr lang="en-US" dirty="0"/>
          </a:p>
        </p:txBody>
      </p:sp>
    </p:spTree>
    <p:extLst>
      <p:ext uri="{BB962C8B-B14F-4D97-AF65-F5344CB8AC3E}">
        <p14:creationId xmlns="" xmlns:p14="http://schemas.microsoft.com/office/powerpoint/2010/main" val="12651340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611CD2-D3DC-4D3C-A41A-227EB4A806FC}"/>
              </a:ext>
            </a:extLst>
          </p:cNvPr>
          <p:cNvSpPr>
            <a:spLocks noGrp="1"/>
          </p:cNvSpPr>
          <p:nvPr>
            <p:ph type="title"/>
          </p:nvPr>
        </p:nvSpPr>
        <p:spPr>
          <a:xfrm>
            <a:off x="2592925" y="624110"/>
            <a:ext cx="7703600" cy="661765"/>
          </a:xfrm>
        </p:spPr>
        <p:txBody>
          <a:bodyPr>
            <a:normAutofit/>
          </a:bodyPr>
          <a:lstStyle/>
          <a:p>
            <a:r>
              <a:rPr lang="en-US" b="1" dirty="0">
                <a:solidFill>
                  <a:srgbClr val="002060"/>
                </a:solidFill>
                <a:latin typeface="Arial" pitchFamily="34" charset="0"/>
                <a:cs typeface="Arial" pitchFamily="34" charset="0"/>
              </a:rPr>
              <a:t>WARM WELCOME TO KASHMIR</a:t>
            </a:r>
          </a:p>
        </p:txBody>
      </p:sp>
      <p:sp>
        <p:nvSpPr>
          <p:cNvPr id="3" name="Content Placeholder 2">
            <a:extLst>
              <a:ext uri="{FF2B5EF4-FFF2-40B4-BE49-F238E27FC236}">
                <a16:creationId xmlns="" xmlns:a16="http://schemas.microsoft.com/office/drawing/2014/main" id="{E047BA7D-C179-452B-9493-361ABD160C4B}"/>
              </a:ext>
            </a:extLst>
          </p:cNvPr>
          <p:cNvSpPr>
            <a:spLocks noGrp="1"/>
          </p:cNvSpPr>
          <p:nvPr>
            <p:ph sz="half" idx="1"/>
          </p:nvPr>
        </p:nvSpPr>
        <p:spPr>
          <a:xfrm>
            <a:off x="1657351" y="2133600"/>
            <a:ext cx="9020174" cy="3777622"/>
          </a:xfrm>
        </p:spPr>
        <p:txBody>
          <a:bodyPr/>
          <a:lstStyle/>
          <a:p>
            <a:pPr marL="0" indent="0" algn="just">
              <a:buNone/>
            </a:pPr>
            <a:r>
              <a:rPr lang="en-US" sz="3600" dirty="0">
                <a:latin typeface="Times New Roman" panose="02020603050405020304" pitchFamily="18" charset="0"/>
                <a:cs typeface="Times New Roman" panose="02020603050405020304" pitchFamily="18" charset="0"/>
              </a:rPr>
              <a:t>First of all we would like to  thank you for providing us a chance for serving you and your family. We would be more than happy to extend our complete support to make sure that your Kashmir tour becomes memorable. </a:t>
            </a:r>
          </a:p>
          <a:p>
            <a:endParaRPr lang="en-US" dirty="0"/>
          </a:p>
        </p:txBody>
      </p:sp>
    </p:spTree>
    <p:extLst>
      <p:ext uri="{BB962C8B-B14F-4D97-AF65-F5344CB8AC3E}">
        <p14:creationId xmlns="" xmlns:p14="http://schemas.microsoft.com/office/powerpoint/2010/main" val="23088970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EA6342-55F3-4B55-887B-F8E29AEC3D02}"/>
              </a:ext>
            </a:extLst>
          </p:cNvPr>
          <p:cNvSpPr>
            <a:spLocks noGrp="1"/>
          </p:cNvSpPr>
          <p:nvPr>
            <p:ph type="title"/>
          </p:nvPr>
        </p:nvSpPr>
        <p:spPr>
          <a:xfrm>
            <a:off x="2811288" y="624110"/>
            <a:ext cx="8911687" cy="614140"/>
          </a:xfrm>
        </p:spPr>
        <p:txBody>
          <a:bodyPr>
            <a:normAutofit fontScale="90000"/>
          </a:bodyPr>
          <a:lstStyle/>
          <a:p>
            <a:r>
              <a:rPr lang="en-US" b="1" dirty="0">
                <a:solidFill>
                  <a:srgbClr val="002060"/>
                </a:solidFill>
                <a:latin typeface="Arial" pitchFamily="34" charset="0"/>
                <a:cs typeface="Arial" pitchFamily="34" charset="0"/>
              </a:rPr>
              <a:t>GUEST DETAILS</a:t>
            </a:r>
          </a:p>
        </p:txBody>
      </p:sp>
      <p:sp>
        <p:nvSpPr>
          <p:cNvPr id="3" name="Content Placeholder 2">
            <a:extLst>
              <a:ext uri="{FF2B5EF4-FFF2-40B4-BE49-F238E27FC236}">
                <a16:creationId xmlns="" xmlns:a16="http://schemas.microsoft.com/office/drawing/2014/main" id="{84980482-F48B-4E8E-9FD9-7C2BCCD5D861}"/>
              </a:ext>
            </a:extLst>
          </p:cNvPr>
          <p:cNvSpPr>
            <a:spLocks noGrp="1"/>
          </p:cNvSpPr>
          <p:nvPr>
            <p:ph sz="half" idx="1"/>
          </p:nvPr>
        </p:nvSpPr>
        <p:spPr>
          <a:xfrm>
            <a:off x="2592924" y="1724026"/>
            <a:ext cx="3182938" cy="3600450"/>
          </a:xfrm>
        </p:spPr>
        <p:txBody>
          <a:bodyPr>
            <a:noAutofit/>
          </a:bodyPr>
          <a:lstStyle/>
          <a:p>
            <a:r>
              <a:rPr lang="en-US" sz="2000" b="1" dirty="0">
                <a:latin typeface="Times New Roman" panose="02020603050405020304" pitchFamily="18" charset="0"/>
                <a:cs typeface="Times New Roman" panose="02020603050405020304" pitchFamily="18" charset="0"/>
              </a:rPr>
              <a:t>Guest Name		:- </a:t>
            </a:r>
          </a:p>
          <a:p>
            <a:r>
              <a:rPr lang="en-US" sz="2000" b="1" dirty="0">
                <a:latin typeface="Times New Roman" panose="02020603050405020304" pitchFamily="18" charset="0"/>
                <a:cs typeface="Times New Roman" panose="02020603050405020304" pitchFamily="18" charset="0"/>
              </a:rPr>
              <a:t>Arrival date 		:-</a:t>
            </a:r>
          </a:p>
          <a:p>
            <a:r>
              <a:rPr lang="en-US" sz="2000" b="1" dirty="0">
                <a:latin typeface="Times New Roman" panose="02020603050405020304" pitchFamily="18" charset="0"/>
                <a:cs typeface="Times New Roman" panose="02020603050405020304" pitchFamily="18" charset="0"/>
              </a:rPr>
              <a:t>Departure Date         :- </a:t>
            </a:r>
          </a:p>
          <a:p>
            <a:r>
              <a:rPr lang="en-US" sz="2000" b="1" dirty="0">
                <a:latin typeface="Times New Roman" panose="02020603050405020304" pitchFamily="18" charset="0"/>
                <a:cs typeface="Times New Roman" panose="02020603050405020304" pitchFamily="18" charset="0"/>
              </a:rPr>
              <a:t>No of Nights		:- </a:t>
            </a:r>
          </a:p>
          <a:p>
            <a:r>
              <a:rPr lang="en-US" sz="2000" b="1" dirty="0">
                <a:latin typeface="Times New Roman" panose="02020603050405020304" pitchFamily="18" charset="0"/>
                <a:cs typeface="Times New Roman" panose="02020603050405020304" pitchFamily="18" charset="0"/>
              </a:rPr>
              <a:t>Meal Plan			:-</a:t>
            </a:r>
          </a:p>
          <a:p>
            <a:r>
              <a:rPr lang="en-US" sz="2000" b="1" dirty="0">
                <a:latin typeface="Times New Roman" panose="02020603050405020304" pitchFamily="18" charset="0"/>
                <a:cs typeface="Times New Roman" panose="02020603050405020304" pitchFamily="18" charset="0"/>
              </a:rPr>
              <a:t>No of Adults		:- </a:t>
            </a:r>
          </a:p>
          <a:p>
            <a:r>
              <a:rPr lang="en-US" sz="2000" b="1" dirty="0">
                <a:latin typeface="Times New Roman" panose="02020603050405020304" pitchFamily="18" charset="0"/>
                <a:cs typeface="Times New Roman" panose="02020603050405020304" pitchFamily="18" charset="0"/>
              </a:rPr>
              <a:t>No of children 		:-</a:t>
            </a:r>
          </a:p>
          <a:p>
            <a:r>
              <a:rPr lang="en-US" sz="2000" b="1" dirty="0">
                <a:latin typeface="Times New Roman" panose="02020603050405020304" pitchFamily="18" charset="0"/>
                <a:cs typeface="Times New Roman" panose="02020603050405020304" pitchFamily="18" charset="0"/>
              </a:rPr>
              <a:t>Contact No               </a:t>
            </a:r>
            <a:r>
              <a:rPr lang="en-US" dirty="0" smtClean="0">
                <a:latin typeface="Times New Roman" panose="02020603050405020304" pitchFamily="18" charset="0"/>
                <a:cs typeface="Times New Roman" panose="02020603050405020304" pitchFamily="18" charset="0"/>
              </a:rPr>
              <a:t>:-</a:t>
            </a:r>
          </a:p>
        </p:txBody>
      </p:sp>
      <p:sp>
        <p:nvSpPr>
          <p:cNvPr id="9" name="Content Placeholder 2">
            <a:extLst>
              <a:ext uri="{FF2B5EF4-FFF2-40B4-BE49-F238E27FC236}">
                <a16:creationId xmlns="" xmlns:a16="http://schemas.microsoft.com/office/drawing/2014/main" id="{EFA43B4F-FCA6-4E7B-AA4A-C272375A7AAC}"/>
              </a:ext>
            </a:extLst>
          </p:cNvPr>
          <p:cNvSpPr txBox="1">
            <a:spLocks/>
          </p:cNvSpPr>
          <p:nvPr/>
        </p:nvSpPr>
        <p:spPr>
          <a:xfrm>
            <a:off x="5775862" y="1724026"/>
            <a:ext cx="3182938" cy="397813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000" b="1" dirty="0">
                <a:solidFill>
                  <a:schemeClr val="tx1"/>
                </a:solidFill>
                <a:latin typeface="Arial" pitchFamily="34" charset="0"/>
                <a:cs typeface="Arial" pitchFamily="34" charset="0"/>
              </a:rPr>
              <a:t>Mr. </a:t>
            </a:r>
            <a:r>
              <a:rPr lang="en-US" sz="2000" b="1" dirty="0" err="1" smtClean="0">
                <a:solidFill>
                  <a:schemeClr val="tx1"/>
                </a:solidFill>
                <a:latin typeface="Arial" pitchFamily="34" charset="0"/>
                <a:cs typeface="Arial" pitchFamily="34" charset="0"/>
              </a:rPr>
              <a:t>Shaik</a:t>
            </a:r>
            <a:r>
              <a:rPr lang="en-US" sz="2000" b="1" dirty="0" smtClean="0">
                <a:solidFill>
                  <a:schemeClr val="tx1"/>
                </a:solidFill>
                <a:latin typeface="Arial" pitchFamily="34" charset="0"/>
                <a:cs typeface="Arial" pitchFamily="34" charset="0"/>
              </a:rPr>
              <a:t> </a:t>
            </a:r>
            <a:r>
              <a:rPr lang="en-US" sz="2000" b="1" dirty="0" err="1" smtClean="0">
                <a:solidFill>
                  <a:schemeClr val="tx1"/>
                </a:solidFill>
                <a:latin typeface="Arial" pitchFamily="34" charset="0"/>
                <a:cs typeface="Arial" pitchFamily="34" charset="0"/>
              </a:rPr>
              <a:t>Salman</a:t>
            </a:r>
            <a:endParaRPr lang="en-US" sz="2000" b="1" dirty="0">
              <a:solidFill>
                <a:schemeClr val="tx1"/>
              </a:solidFill>
              <a:latin typeface="Arial" pitchFamily="34" charset="0"/>
              <a:cs typeface="Arial" pitchFamily="34" charset="0"/>
            </a:endParaRPr>
          </a:p>
          <a:p>
            <a:pPr marL="0" indent="0">
              <a:buNone/>
            </a:pPr>
            <a:r>
              <a:rPr lang="en-US" sz="2000" b="1" dirty="0" smtClean="0">
                <a:solidFill>
                  <a:schemeClr val="tx1"/>
                </a:solidFill>
                <a:latin typeface="Arial" pitchFamily="34" charset="0"/>
                <a:cs typeface="Arial" pitchFamily="34" charset="0"/>
              </a:rPr>
              <a:t>08</a:t>
            </a:r>
            <a:r>
              <a:rPr lang="en-US" sz="2000" b="1" dirty="0" smtClean="0">
                <a:solidFill>
                  <a:schemeClr val="tx1"/>
                </a:solidFill>
                <a:latin typeface="Arial" pitchFamily="34" charset="0"/>
                <a:cs typeface="Arial" pitchFamily="34" charset="0"/>
              </a:rPr>
              <a:t> NOV </a:t>
            </a:r>
            <a:r>
              <a:rPr lang="en-US" sz="2000" b="1" dirty="0" smtClean="0">
                <a:solidFill>
                  <a:schemeClr val="tx1"/>
                </a:solidFill>
                <a:latin typeface="Arial" pitchFamily="34" charset="0"/>
                <a:cs typeface="Arial" pitchFamily="34" charset="0"/>
              </a:rPr>
              <a:t>2022</a:t>
            </a:r>
            <a:endParaRPr lang="en-US" sz="2000" b="1" dirty="0">
              <a:solidFill>
                <a:schemeClr val="tx1"/>
              </a:solidFill>
              <a:latin typeface="Arial" pitchFamily="34" charset="0"/>
              <a:cs typeface="Arial" pitchFamily="34" charset="0"/>
            </a:endParaRPr>
          </a:p>
          <a:p>
            <a:pPr marL="0" indent="0">
              <a:buNone/>
            </a:pPr>
            <a:r>
              <a:rPr lang="en-US" sz="2000" b="1" dirty="0" smtClean="0">
                <a:solidFill>
                  <a:schemeClr val="tx1"/>
                </a:solidFill>
                <a:latin typeface="Arial" pitchFamily="34" charset="0"/>
                <a:cs typeface="Arial" pitchFamily="34" charset="0"/>
              </a:rPr>
              <a:t>15 NOV</a:t>
            </a:r>
            <a:r>
              <a:rPr lang="en-US" sz="2000" b="1" dirty="0" smtClean="0">
                <a:solidFill>
                  <a:schemeClr val="tx1"/>
                </a:solidFill>
                <a:latin typeface="Arial" pitchFamily="34" charset="0"/>
                <a:cs typeface="Arial" pitchFamily="34" charset="0"/>
              </a:rPr>
              <a:t> </a:t>
            </a:r>
            <a:r>
              <a:rPr lang="en-US" sz="2000" b="1" dirty="0" smtClean="0">
                <a:solidFill>
                  <a:schemeClr val="tx1"/>
                </a:solidFill>
                <a:latin typeface="Arial" pitchFamily="34" charset="0"/>
                <a:cs typeface="Arial" pitchFamily="34" charset="0"/>
              </a:rPr>
              <a:t>2022</a:t>
            </a:r>
            <a:endParaRPr lang="en-US" sz="2000" b="1" dirty="0">
              <a:solidFill>
                <a:schemeClr val="tx1"/>
              </a:solidFill>
              <a:latin typeface="Arial" pitchFamily="34" charset="0"/>
              <a:cs typeface="Arial" pitchFamily="34" charset="0"/>
            </a:endParaRPr>
          </a:p>
          <a:p>
            <a:pPr marL="0" indent="0">
              <a:buNone/>
            </a:pPr>
            <a:r>
              <a:rPr lang="en-US" sz="2000" b="1" dirty="0" smtClean="0">
                <a:solidFill>
                  <a:schemeClr val="tx1"/>
                </a:solidFill>
                <a:latin typeface="Arial" pitchFamily="34" charset="0"/>
                <a:cs typeface="Arial" pitchFamily="34" charset="0"/>
              </a:rPr>
              <a:t>07</a:t>
            </a:r>
            <a:r>
              <a:rPr lang="en-US" sz="2000" b="1" dirty="0" smtClean="0">
                <a:solidFill>
                  <a:schemeClr val="tx1"/>
                </a:solidFill>
                <a:latin typeface="Arial" pitchFamily="34" charset="0"/>
                <a:cs typeface="Arial" pitchFamily="34" charset="0"/>
              </a:rPr>
              <a:t> </a:t>
            </a:r>
            <a:r>
              <a:rPr lang="en-US" sz="2000" b="1" dirty="0" smtClean="0">
                <a:solidFill>
                  <a:schemeClr val="tx1"/>
                </a:solidFill>
                <a:latin typeface="Arial" pitchFamily="34" charset="0"/>
                <a:cs typeface="Arial" pitchFamily="34" charset="0"/>
              </a:rPr>
              <a:t>Nights </a:t>
            </a:r>
            <a:r>
              <a:rPr lang="en-US" sz="2000" b="1" dirty="0" smtClean="0">
                <a:solidFill>
                  <a:schemeClr val="tx1"/>
                </a:solidFill>
                <a:latin typeface="Arial" pitchFamily="34" charset="0"/>
                <a:cs typeface="Arial" pitchFamily="34" charset="0"/>
              </a:rPr>
              <a:t>08</a:t>
            </a:r>
            <a:r>
              <a:rPr lang="en-US" sz="2000" b="1" dirty="0" smtClean="0">
                <a:solidFill>
                  <a:schemeClr val="tx1"/>
                </a:solidFill>
                <a:latin typeface="Arial" pitchFamily="34" charset="0"/>
                <a:cs typeface="Arial" pitchFamily="34" charset="0"/>
              </a:rPr>
              <a:t> </a:t>
            </a:r>
            <a:r>
              <a:rPr lang="en-US" sz="2000" b="1" dirty="0" smtClean="0">
                <a:solidFill>
                  <a:schemeClr val="tx1"/>
                </a:solidFill>
                <a:latin typeface="Arial" pitchFamily="34" charset="0"/>
                <a:cs typeface="Arial" pitchFamily="34" charset="0"/>
              </a:rPr>
              <a:t>Days</a:t>
            </a:r>
            <a:endParaRPr lang="en-US" sz="2000" b="1" dirty="0">
              <a:solidFill>
                <a:schemeClr val="tx1"/>
              </a:solidFill>
              <a:latin typeface="Arial" pitchFamily="34" charset="0"/>
              <a:cs typeface="Arial" pitchFamily="34" charset="0"/>
            </a:endParaRPr>
          </a:p>
          <a:p>
            <a:pPr marL="0" indent="0">
              <a:buNone/>
            </a:pPr>
            <a:r>
              <a:rPr lang="en-US" sz="2000" b="1" dirty="0">
                <a:solidFill>
                  <a:schemeClr val="tx1"/>
                </a:solidFill>
                <a:latin typeface="Arial" pitchFamily="34" charset="0"/>
                <a:cs typeface="Arial" pitchFamily="34" charset="0"/>
              </a:rPr>
              <a:t>MAP</a:t>
            </a:r>
          </a:p>
          <a:p>
            <a:pPr marL="0" indent="0">
              <a:buNone/>
            </a:pPr>
            <a:r>
              <a:rPr lang="en-US" sz="2000" b="1" dirty="0" smtClean="0">
                <a:solidFill>
                  <a:schemeClr val="tx1"/>
                </a:solidFill>
                <a:latin typeface="Arial" pitchFamily="34" charset="0"/>
                <a:cs typeface="Arial" pitchFamily="34" charset="0"/>
              </a:rPr>
              <a:t>2</a:t>
            </a:r>
            <a:endParaRPr lang="en-US" sz="2000" b="1" dirty="0">
              <a:solidFill>
                <a:schemeClr val="tx1"/>
              </a:solidFill>
              <a:latin typeface="Arial" pitchFamily="34" charset="0"/>
              <a:cs typeface="Arial" pitchFamily="34" charset="0"/>
            </a:endParaRPr>
          </a:p>
          <a:p>
            <a:pPr marL="0" indent="0">
              <a:buNone/>
            </a:pPr>
            <a:r>
              <a:rPr lang="en-US" sz="2000" b="1" dirty="0" smtClean="0">
                <a:solidFill>
                  <a:schemeClr val="tx1"/>
                </a:solidFill>
                <a:latin typeface="Arial" pitchFamily="34" charset="0"/>
                <a:cs typeface="Arial" pitchFamily="34" charset="0"/>
              </a:rPr>
              <a:t>00</a:t>
            </a:r>
            <a:endParaRPr lang="en-US" sz="2000" b="1" dirty="0">
              <a:solidFill>
                <a:schemeClr val="tx1"/>
              </a:solidFill>
              <a:latin typeface="Arial" pitchFamily="34" charset="0"/>
              <a:cs typeface="Arial" pitchFamily="34" charset="0"/>
            </a:endParaRPr>
          </a:p>
          <a:p>
            <a:pPr marL="0" indent="0">
              <a:buNone/>
            </a:pPr>
            <a:r>
              <a:rPr lang="en-US" sz="2000" b="1" dirty="0" smtClean="0">
                <a:solidFill>
                  <a:schemeClr val="tx1"/>
                </a:solidFill>
                <a:latin typeface="Arial" pitchFamily="34" charset="0"/>
                <a:cs typeface="Arial" pitchFamily="34" charset="0"/>
              </a:rPr>
              <a:t>+</a:t>
            </a:r>
            <a:r>
              <a:rPr lang="en-US" sz="2000" b="1" dirty="0" smtClean="0">
                <a:solidFill>
                  <a:schemeClr val="tx1"/>
                </a:solidFill>
                <a:latin typeface="Arial" pitchFamily="34" charset="0"/>
                <a:cs typeface="Arial" pitchFamily="34" charset="0"/>
              </a:rPr>
              <a:t>91-7021435782</a:t>
            </a:r>
            <a:endParaRPr lang="en-US" sz="2000" b="1" dirty="0">
              <a:solidFill>
                <a:schemeClr val="tx1"/>
              </a:solidFill>
              <a:latin typeface="Arial" pitchFamily="34" charset="0"/>
              <a:cs typeface="Arial" pitchFamily="34" charset="0"/>
            </a:endParaRP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 xmlns:p14="http://schemas.microsoft.com/office/powerpoint/2010/main" val="10915079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F9DB77-A48C-4FA0-A1D8-19F96E507D9F}"/>
              </a:ext>
            </a:extLst>
          </p:cNvPr>
          <p:cNvSpPr>
            <a:spLocks noGrp="1"/>
          </p:cNvSpPr>
          <p:nvPr>
            <p:ph type="title"/>
          </p:nvPr>
        </p:nvSpPr>
        <p:spPr>
          <a:xfrm>
            <a:off x="4545549" y="2788555"/>
            <a:ext cx="4190488" cy="1280890"/>
          </a:xfrm>
        </p:spPr>
        <p:txBody>
          <a:bodyPr>
            <a:normAutofit fontScale="90000"/>
          </a:bodyPr>
          <a:lstStyle/>
          <a:p>
            <a:pPr algn="ctr"/>
            <a:r>
              <a:rPr lang="en-US" sz="6600" dirty="0">
                <a:latin typeface="Algerian" pitchFamily="82" charset="0"/>
                <a:ea typeface="SimSun" pitchFamily="2" charset="-122"/>
                <a:cs typeface="Times New Roman" panose="02020603050405020304" pitchFamily="18" charset="0"/>
              </a:rPr>
              <a:t>Itinerary</a:t>
            </a:r>
          </a:p>
        </p:txBody>
      </p:sp>
    </p:spTree>
    <p:extLst>
      <p:ext uri="{BB962C8B-B14F-4D97-AF65-F5344CB8AC3E}">
        <p14:creationId xmlns="" xmlns:p14="http://schemas.microsoft.com/office/powerpoint/2010/main" val="41591792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txBox="1">
            <a:spLocks noGrp="1"/>
          </p:cNvSpPr>
          <p:nvPr>
            <p:ph sz="half" idx="4294967295"/>
          </p:nvPr>
        </p:nvSpPr>
        <p:spPr>
          <a:xfrm>
            <a:off x="593917" y="0"/>
            <a:ext cx="10965737" cy="1117494"/>
          </a:xfrm>
          <a:prstGeom prst="rect">
            <a:avLst/>
          </a:prstGeom>
        </p:spPr>
        <p:txBody>
          <a:bodyPr vert="horz" wrap="square" lIns="0" tIns="9407" rIns="0" bIns="0" rtlCol="0">
            <a:spAutoFit/>
          </a:bodyPr>
          <a:lstStyle/>
          <a:p>
            <a:pPr marL="0" indent="0" algn="ctr">
              <a:buNone/>
            </a:pPr>
            <a:r>
              <a:rPr lang="en-US" sz="3600" b="1" dirty="0" smtClean="0">
                <a:solidFill>
                  <a:srgbClr val="002060"/>
                </a:solidFill>
                <a:latin typeface="Algerian" pitchFamily="82" charset="0"/>
                <a:cs typeface="Arial" pitchFamily="34" charset="0"/>
              </a:rPr>
              <a:t>Day 1: Arrival To Srinagar  With local  Sightseeing  </a:t>
            </a:r>
            <a:endParaRPr lang="en-IN" sz="1050" b="1" spc="-59" dirty="0">
              <a:solidFill>
                <a:srgbClr val="002060"/>
              </a:solidFill>
              <a:latin typeface="Algerian" pitchFamily="82" charset="0"/>
              <a:cs typeface="Arial" pitchFamily="34" charset="0"/>
            </a:endParaRPr>
          </a:p>
        </p:txBody>
      </p:sp>
      <p:sp>
        <p:nvSpPr>
          <p:cNvPr id="3" name="TextBox 2"/>
          <p:cNvSpPr txBox="1"/>
          <p:nvPr/>
        </p:nvSpPr>
        <p:spPr>
          <a:xfrm>
            <a:off x="593918" y="1145409"/>
            <a:ext cx="6203490" cy="4524315"/>
          </a:xfrm>
          <a:prstGeom prst="rect">
            <a:avLst/>
          </a:prstGeom>
          <a:noFill/>
        </p:spPr>
        <p:txBody>
          <a:bodyPr wrap="square" rtlCol="0">
            <a:spAutoFit/>
          </a:bodyPr>
          <a:lstStyle/>
          <a:p>
            <a:pPr algn="just"/>
            <a:r>
              <a:rPr lang="en-US" sz="2400" dirty="0">
                <a:latin typeface="Arial" pitchFamily="34" charset="0"/>
                <a:cs typeface="Arial" pitchFamily="34" charset="0"/>
              </a:rPr>
              <a:t>On your arrival in Srinagar Airport you will be greeted by our travel guide cum </a:t>
            </a:r>
            <a:r>
              <a:rPr lang="en-US" sz="2400" dirty="0" smtClean="0">
                <a:latin typeface="Arial" pitchFamily="34" charset="0"/>
                <a:cs typeface="Arial" pitchFamily="34" charset="0"/>
              </a:rPr>
              <a:t>driver. </a:t>
            </a:r>
            <a:r>
              <a:rPr lang="en-US" sz="2400" dirty="0">
                <a:latin typeface="Arial" pitchFamily="34" charset="0"/>
                <a:cs typeface="Arial" pitchFamily="34" charset="0"/>
              </a:rPr>
              <a:t>After brief introduction, proceed towards your stay. </a:t>
            </a:r>
            <a:r>
              <a:rPr lang="en-US" sz="2400" dirty="0" smtClean="0">
                <a:latin typeface="Arial" pitchFamily="34" charset="0"/>
                <a:cs typeface="Arial" pitchFamily="34" charset="0"/>
              </a:rPr>
              <a:t>You will enjoy the sightseeing of Srinagar. It is one of the most gorgeous destination in the country. However the moment you get off your flight the sight of extra security outside the airport. Make sure you explore the Mughal Gardens . You will feel the life here is regular, and is like any other city with everyone busy with their work.</a:t>
            </a:r>
            <a:endParaRPr lang="en-US" sz="2400" dirty="0">
              <a:latin typeface="Arial" pitchFamily="34" charset="0"/>
              <a:cs typeface="Arial" pitchFamily="34" charset="0"/>
            </a:endParaRPr>
          </a:p>
        </p:txBody>
      </p:sp>
      <p:pic>
        <p:nvPicPr>
          <p:cNvPr id="8" name="Picture 7"/>
          <p:cNvPicPr>
            <a:picLocks noChangeAspect="1"/>
          </p:cNvPicPr>
          <p:nvPr/>
        </p:nvPicPr>
        <p:blipFill>
          <a:blip r:embed="rId2" cstate="print"/>
          <a:stretch>
            <a:fillRect/>
          </a:stretch>
        </p:blipFill>
        <p:spPr>
          <a:xfrm>
            <a:off x="9552367" y="1304561"/>
            <a:ext cx="2461217" cy="3055633"/>
          </a:xfrm>
          <a:prstGeom prst="rect">
            <a:avLst/>
          </a:prstGeom>
        </p:spPr>
      </p:pic>
      <p:pic>
        <p:nvPicPr>
          <p:cNvPr id="9" name="Picture 8"/>
          <p:cNvPicPr>
            <a:picLocks noChangeAspect="1"/>
          </p:cNvPicPr>
          <p:nvPr/>
        </p:nvPicPr>
        <p:blipFill>
          <a:blip r:embed="rId3" cstate="print"/>
          <a:stretch>
            <a:fillRect/>
          </a:stretch>
        </p:blipFill>
        <p:spPr>
          <a:xfrm>
            <a:off x="7119676" y="1304561"/>
            <a:ext cx="2432691" cy="3055633"/>
          </a:xfrm>
          <a:prstGeom prst="rect">
            <a:avLst/>
          </a:prstGeom>
        </p:spPr>
      </p:pic>
      <p:pic>
        <p:nvPicPr>
          <p:cNvPr id="11" name="Picture 10"/>
          <p:cNvPicPr>
            <a:picLocks noChangeAspect="1"/>
          </p:cNvPicPr>
          <p:nvPr/>
        </p:nvPicPr>
        <p:blipFill>
          <a:blip r:embed="rId4" cstate="print"/>
          <a:stretch>
            <a:fillRect/>
          </a:stretch>
        </p:blipFill>
        <p:spPr>
          <a:xfrm>
            <a:off x="7119676" y="3776900"/>
            <a:ext cx="4893908" cy="2471175"/>
          </a:xfrm>
          <a:prstGeom prst="rect">
            <a:avLst/>
          </a:prstGeom>
        </p:spPr>
      </p:pic>
      <p:sp>
        <p:nvSpPr>
          <p:cNvPr id="7" name="Footer Placeholder 4"/>
          <p:cNvSpPr>
            <a:spLocks noGrp="1"/>
          </p:cNvSpPr>
          <p:nvPr>
            <p:ph type="ftr" sz="quarter" idx="4294967295"/>
          </p:nvPr>
        </p:nvSpPr>
        <p:spPr>
          <a:xfrm>
            <a:off x="1306300" y="6313232"/>
            <a:ext cx="7619999" cy="365125"/>
          </a:xfrm>
          <a:prstGeom prst="rect">
            <a:avLst/>
          </a:prstGeom>
        </p:spPr>
        <p:txBody>
          <a:bodyPr/>
          <a:lstStyle/>
          <a:p>
            <a:pPr algn="ctr"/>
            <a:r>
              <a:rPr lang="en-US" sz="1800" dirty="0" smtClean="0">
                <a:solidFill>
                  <a:schemeClr val="bg2">
                    <a:lumMod val="25000"/>
                  </a:schemeClr>
                </a:solidFill>
              </a:rPr>
              <a:t>www.TotalTripHolidays.com</a:t>
            </a:r>
            <a:endParaRPr lang="en-US" sz="1800" dirty="0">
              <a:solidFill>
                <a:schemeClr val="bg2">
                  <a:lumMod val="25000"/>
                </a:schemeClr>
              </a:solidFill>
            </a:endParaRPr>
          </a:p>
        </p:txBody>
      </p:sp>
    </p:spTree>
    <p:extLst>
      <p:ext uri="{BB962C8B-B14F-4D97-AF65-F5344CB8AC3E}">
        <p14:creationId xmlns:p14="http://schemas.microsoft.com/office/powerpoint/2010/main" xmlns="" val="33670822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0721" y="356824"/>
            <a:ext cx="8911687" cy="487238"/>
          </a:xfrm>
        </p:spPr>
        <p:txBody>
          <a:bodyPr>
            <a:normAutofit fontScale="90000"/>
          </a:bodyPr>
          <a:lstStyle/>
          <a:p>
            <a:pPr algn="ctr"/>
            <a:r>
              <a:rPr lang="en-US" sz="4000" dirty="0" smtClean="0">
                <a:solidFill>
                  <a:srgbClr val="002060"/>
                </a:solidFill>
                <a:latin typeface="Algerian" pitchFamily="82" charset="0"/>
                <a:cs typeface="Arial" pitchFamily="34" charset="0"/>
              </a:rPr>
              <a:t>HOTEL PARADISE GATEWAY</a:t>
            </a:r>
            <a:r>
              <a:rPr lang="en-US" dirty="0" smtClean="0"/>
              <a:t> </a:t>
            </a:r>
            <a:endParaRPr lang="en-US" dirty="0"/>
          </a:p>
        </p:txBody>
      </p:sp>
      <p:pic>
        <p:nvPicPr>
          <p:cNvPr id="5" name="Picture 4" descr="gateway1.jpg"/>
          <p:cNvPicPr>
            <a:picLocks noChangeAspect="1"/>
          </p:cNvPicPr>
          <p:nvPr/>
        </p:nvPicPr>
        <p:blipFill>
          <a:blip r:embed="rId2" cstate="print"/>
          <a:stretch>
            <a:fillRect/>
          </a:stretch>
        </p:blipFill>
        <p:spPr>
          <a:xfrm>
            <a:off x="2096086" y="1237957"/>
            <a:ext cx="4670473" cy="2489982"/>
          </a:xfrm>
          <a:prstGeom prst="rect">
            <a:avLst/>
          </a:prstGeom>
        </p:spPr>
      </p:pic>
      <p:pic>
        <p:nvPicPr>
          <p:cNvPr id="6" name="Picture 5" descr="gateway 2.jpg"/>
          <p:cNvPicPr>
            <a:picLocks noChangeAspect="1"/>
          </p:cNvPicPr>
          <p:nvPr/>
        </p:nvPicPr>
        <p:blipFill>
          <a:blip r:embed="rId3" cstate="print"/>
          <a:stretch>
            <a:fillRect/>
          </a:stretch>
        </p:blipFill>
        <p:spPr>
          <a:xfrm>
            <a:off x="6792051" y="1227111"/>
            <a:ext cx="4518367" cy="2500825"/>
          </a:xfrm>
          <a:prstGeom prst="rect">
            <a:avLst/>
          </a:prstGeom>
        </p:spPr>
      </p:pic>
      <p:pic>
        <p:nvPicPr>
          <p:cNvPr id="7" name="Picture 6" descr="gateway4.jpg"/>
          <p:cNvPicPr>
            <a:picLocks noChangeAspect="1"/>
          </p:cNvPicPr>
          <p:nvPr/>
        </p:nvPicPr>
        <p:blipFill>
          <a:blip r:embed="rId4" cstate="print"/>
          <a:stretch>
            <a:fillRect/>
          </a:stretch>
        </p:blipFill>
        <p:spPr>
          <a:xfrm>
            <a:off x="2124222" y="3742008"/>
            <a:ext cx="4628270" cy="2447777"/>
          </a:xfrm>
          <a:prstGeom prst="rect">
            <a:avLst/>
          </a:prstGeom>
        </p:spPr>
      </p:pic>
      <p:pic>
        <p:nvPicPr>
          <p:cNvPr id="9" name="Picture 8" descr="gateway 3.jpg"/>
          <p:cNvPicPr>
            <a:picLocks noChangeAspect="1"/>
          </p:cNvPicPr>
          <p:nvPr/>
        </p:nvPicPr>
        <p:blipFill>
          <a:blip r:embed="rId5" cstate="print"/>
          <a:stretch>
            <a:fillRect/>
          </a:stretch>
        </p:blipFill>
        <p:spPr>
          <a:xfrm>
            <a:off x="6781794" y="3773658"/>
            <a:ext cx="4542692" cy="2430194"/>
          </a:xfrm>
          <a:prstGeom prst="rect">
            <a:avLst/>
          </a:prstGeom>
        </p:spPr>
      </p:pic>
      <p:sp>
        <p:nvSpPr>
          <p:cNvPr id="8" name="Rectangle 7"/>
          <p:cNvSpPr/>
          <p:nvPr/>
        </p:nvSpPr>
        <p:spPr>
          <a:xfrm>
            <a:off x="532189" y="1237957"/>
            <a:ext cx="1308371" cy="1384995"/>
          </a:xfrm>
          <a:prstGeom prst="rect">
            <a:avLst/>
          </a:prstGeom>
        </p:spPr>
        <p:txBody>
          <a:bodyPr wrap="square">
            <a:spAutoFit/>
          </a:bodyPr>
          <a:lstStyle/>
          <a:p>
            <a:r>
              <a:rPr lang="en-US" sz="2800" b="1" dirty="0" smtClean="0">
                <a:latin typeface="Arial" pitchFamily="34" charset="0"/>
                <a:cs typeface="Arial" pitchFamily="34" charset="0"/>
              </a:rPr>
              <a:t>Night: 1</a:t>
            </a:r>
            <a:r>
              <a:rPr lang="en-US" sz="2800" b="1" baseline="30000" dirty="0" smtClean="0">
                <a:latin typeface="Arial" pitchFamily="34" charset="0"/>
                <a:cs typeface="Arial" pitchFamily="34" charset="0"/>
              </a:rPr>
              <a:t>st</a:t>
            </a:r>
            <a:r>
              <a:rPr lang="en-US" sz="2800" b="1" dirty="0" smtClean="0">
                <a:latin typeface="Arial" pitchFamily="34" charset="0"/>
                <a:cs typeface="Arial" pitchFamily="34" charset="0"/>
              </a:rPr>
              <a:t> </a:t>
            </a:r>
            <a:r>
              <a:rPr lang="en-US" sz="2800" b="1" dirty="0" smtClean="0">
                <a:latin typeface="Arial" pitchFamily="34" charset="0"/>
                <a:cs typeface="Arial" pitchFamily="34" charset="0"/>
              </a:rPr>
              <a:t>&amp; 2</a:t>
            </a:r>
            <a:r>
              <a:rPr lang="en-US" sz="2800" b="1" baseline="30000" dirty="0" smtClean="0">
                <a:latin typeface="Arial" pitchFamily="34" charset="0"/>
                <a:cs typeface="Arial" pitchFamily="34" charset="0"/>
              </a:rPr>
              <a:t>nd</a:t>
            </a: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A513E241-F013-41A5-A9D0-0F9F26D3B51E}"/>
              </a:ext>
            </a:extLst>
          </p:cNvPr>
          <p:cNvSpPr>
            <a:spLocks noGrp="1"/>
          </p:cNvSpPr>
          <p:nvPr>
            <p:ph type="title"/>
          </p:nvPr>
        </p:nvSpPr>
        <p:spPr>
          <a:xfrm>
            <a:off x="228599" y="74628"/>
            <a:ext cx="11851511" cy="541538"/>
          </a:xfrm>
        </p:spPr>
        <p:txBody>
          <a:bodyPr>
            <a:normAutofit fontScale="90000"/>
          </a:bodyPr>
          <a:lstStyle/>
          <a:p>
            <a:pPr algn="ctr"/>
            <a:r>
              <a:rPr lang="en-US" sz="4000" b="1" dirty="0">
                <a:solidFill>
                  <a:srgbClr val="002060"/>
                </a:solidFill>
                <a:latin typeface="Algerian" pitchFamily="82" charset="0"/>
                <a:cs typeface="Arial" pitchFamily="34" charset="0"/>
              </a:rPr>
              <a:t>DAY </a:t>
            </a:r>
            <a:r>
              <a:rPr lang="en-US" sz="4000" b="1" dirty="0" smtClean="0">
                <a:solidFill>
                  <a:srgbClr val="002060"/>
                </a:solidFill>
                <a:latin typeface="Algerian" pitchFamily="82" charset="0"/>
                <a:cs typeface="Arial" pitchFamily="34" charset="0"/>
              </a:rPr>
              <a:t> </a:t>
            </a:r>
            <a:r>
              <a:rPr lang="en-US" sz="4000" b="1" dirty="0" smtClean="0">
                <a:solidFill>
                  <a:srgbClr val="002060"/>
                </a:solidFill>
                <a:latin typeface="Algerian" pitchFamily="82" charset="0"/>
                <a:cs typeface="Arial" pitchFamily="34" charset="0"/>
              </a:rPr>
              <a:t>2 </a:t>
            </a:r>
            <a:r>
              <a:rPr lang="en-US" sz="4000" b="1" dirty="0" smtClean="0">
                <a:solidFill>
                  <a:srgbClr val="002060"/>
                </a:solidFill>
                <a:latin typeface="Algerian" pitchFamily="82" charset="0"/>
                <a:cs typeface="Arial" pitchFamily="34" charset="0"/>
              </a:rPr>
              <a:t>– GULMARG Day Trip</a:t>
            </a:r>
            <a:r>
              <a:rPr lang="en-US" sz="2900" b="1" dirty="0">
                <a:solidFill>
                  <a:srgbClr val="C00000"/>
                </a:solidFill>
                <a:latin typeface="Bradley Hand ITC" panose="03070402050302030203" pitchFamily="66" charset="0"/>
              </a:rPr>
              <a:t/>
            </a:r>
            <a:br>
              <a:rPr lang="en-US" sz="2900" b="1" dirty="0">
                <a:solidFill>
                  <a:srgbClr val="C00000"/>
                </a:solidFill>
                <a:latin typeface="Bradley Hand ITC" panose="03070402050302030203" pitchFamily="66" charset="0"/>
              </a:rPr>
            </a:br>
            <a:r>
              <a:rPr lang="en-US" b="1" dirty="0">
                <a:solidFill>
                  <a:srgbClr val="C00000"/>
                </a:solidFill>
                <a:latin typeface="Bradley Hand ITC" panose="03070402050302030203" pitchFamily="66" charset="0"/>
              </a:rPr>
              <a:t/>
            </a:r>
            <a:br>
              <a:rPr lang="en-US" b="1" dirty="0">
                <a:solidFill>
                  <a:srgbClr val="C00000"/>
                </a:solidFill>
                <a:latin typeface="Bradley Hand ITC" panose="03070402050302030203" pitchFamily="66" charset="0"/>
              </a:rPr>
            </a:br>
            <a:r>
              <a:rPr lang="en-US" dirty="0">
                <a:latin typeface="AR BERKLEY" panose="02000000000000000000" pitchFamily="2" charset="0"/>
              </a:rPr>
              <a:t/>
            </a:r>
            <a:br>
              <a:rPr lang="en-US" dirty="0">
                <a:latin typeface="AR BERKLEY" panose="02000000000000000000" pitchFamily="2" charset="0"/>
              </a:rPr>
            </a:br>
            <a:r>
              <a:rPr lang="en-US" dirty="0">
                <a:latin typeface="AR BERKLEY" panose="02000000000000000000" pitchFamily="2" charset="0"/>
              </a:rPr>
              <a:t/>
            </a:r>
            <a:br>
              <a:rPr lang="en-US" dirty="0">
                <a:latin typeface="AR BERKLEY" panose="02000000000000000000" pitchFamily="2" charset="0"/>
              </a:rPr>
            </a:br>
            <a:endParaRPr lang="en-US" dirty="0"/>
          </a:p>
        </p:txBody>
      </p:sp>
      <p:pic>
        <p:nvPicPr>
          <p:cNvPr id="13" name="Content Placeholder 12">
            <a:extLst>
              <a:ext uri="{FF2B5EF4-FFF2-40B4-BE49-F238E27FC236}">
                <a16:creationId xmlns="" xmlns:a16="http://schemas.microsoft.com/office/drawing/2014/main" id="{C20744C6-24FB-4664-912A-D88998256B35}"/>
              </a:ext>
            </a:extLst>
          </p:cNvPr>
          <p:cNvPicPr preferRelativeResize="0">
            <a:picLocks noGrp="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4646031" y="1124310"/>
            <a:ext cx="36576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ontent Placeholder 8">
            <a:extLst>
              <a:ext uri="{FF2B5EF4-FFF2-40B4-BE49-F238E27FC236}">
                <a16:creationId xmlns="" xmlns:a16="http://schemas.microsoft.com/office/drawing/2014/main" id="{49A08FA3-A0DB-48F2-BE9D-B29E141B9433}"/>
              </a:ext>
            </a:extLst>
          </p:cNvPr>
          <p:cNvSpPr>
            <a:spLocks noGrp="1"/>
          </p:cNvSpPr>
          <p:nvPr>
            <p:ph sz="half" idx="2"/>
          </p:nvPr>
        </p:nvSpPr>
        <p:spPr>
          <a:xfrm>
            <a:off x="770415" y="1227954"/>
            <a:ext cx="3657600" cy="5486400"/>
          </a:xfrm>
          <a:noFill/>
        </p:spPr>
        <p:txBody>
          <a:bodyPr>
            <a:normAutofit fontScale="92500" lnSpcReduction="10000"/>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Wake up early, energize yourself with a  heavy breakfast and start your day for visit of  Gulmarg </a:t>
            </a:r>
          </a:p>
          <a:p>
            <a:pPr marL="0" indent="0" algn="just">
              <a:buNone/>
            </a:pPr>
            <a:r>
              <a:rPr lang="en-US" dirty="0">
                <a:solidFill>
                  <a:schemeClr val="tx1"/>
                </a:solidFill>
                <a:latin typeface="Times New Roman" panose="02020603050405020304" pitchFamily="18" charset="0"/>
                <a:cs typeface="Times New Roman" panose="02020603050405020304" pitchFamily="18" charset="0"/>
              </a:rPr>
              <a:t>Get a tour of Gulmarg greenery which includes visit to Golf Club, Maharaja Palace, Strawberry valley, </a:t>
            </a:r>
            <a:r>
              <a:rPr lang="en-US" dirty="0" err="1">
                <a:solidFill>
                  <a:schemeClr val="tx1"/>
                </a:solidFill>
                <a:latin typeface="Times New Roman" panose="02020603050405020304" pitchFamily="18" charset="0"/>
                <a:cs typeface="Times New Roman" panose="02020603050405020304" pitchFamily="18" charset="0"/>
              </a:rPr>
              <a:t>Nageen</a:t>
            </a:r>
            <a:r>
              <a:rPr lang="en-US" dirty="0">
                <a:solidFill>
                  <a:schemeClr val="tx1"/>
                </a:solidFill>
                <a:latin typeface="Times New Roman" panose="02020603050405020304" pitchFamily="18" charset="0"/>
                <a:cs typeface="Times New Roman" panose="02020603050405020304" pitchFamily="18" charset="0"/>
              </a:rPr>
              <a:t> Valley.(separate cab/ponies required)</a:t>
            </a:r>
          </a:p>
          <a:p>
            <a:pPr marL="0" indent="0" algn="just">
              <a:buNone/>
            </a:pPr>
            <a:r>
              <a:rPr lang="en-US" dirty="0">
                <a:solidFill>
                  <a:schemeClr val="tx1"/>
                </a:solidFill>
                <a:latin typeface="Times New Roman" panose="02020603050405020304" pitchFamily="18" charset="0"/>
                <a:cs typeface="Times New Roman" panose="02020603050405020304" pitchFamily="18" charset="0"/>
              </a:rPr>
              <a:t>You cannot miss the ride of Gondola in Gulmarg, which is one of the highest cable rope car in the world and will include a halt at </a:t>
            </a:r>
            <a:r>
              <a:rPr lang="en-US" dirty="0" err="1">
                <a:solidFill>
                  <a:schemeClr val="tx1"/>
                </a:solidFill>
                <a:latin typeface="Times New Roman" panose="02020603050405020304" pitchFamily="18" charset="0"/>
                <a:cs typeface="Times New Roman" panose="02020603050405020304" pitchFamily="18" charset="0"/>
              </a:rPr>
              <a:t>Kongdoori</a:t>
            </a:r>
            <a:r>
              <a:rPr lang="en-US" dirty="0">
                <a:solidFill>
                  <a:schemeClr val="tx1"/>
                </a:solidFill>
                <a:latin typeface="Times New Roman" panose="02020603050405020304" pitchFamily="18" charset="0"/>
                <a:cs typeface="Times New Roman" panose="02020603050405020304" pitchFamily="18" charset="0"/>
              </a:rPr>
              <a:t> and </a:t>
            </a:r>
            <a:r>
              <a:rPr lang="en-US" dirty="0" err="1">
                <a:solidFill>
                  <a:schemeClr val="tx1"/>
                </a:solidFill>
                <a:latin typeface="Times New Roman" panose="02020603050405020304" pitchFamily="18" charset="0"/>
                <a:cs typeface="Times New Roman" panose="02020603050405020304" pitchFamily="18" charset="0"/>
              </a:rPr>
              <a:t>Afarwat</a:t>
            </a:r>
            <a:r>
              <a:rPr lang="en-US" dirty="0">
                <a:solidFill>
                  <a:schemeClr val="tx1"/>
                </a:solidFill>
                <a:latin typeface="Times New Roman" panose="02020603050405020304" pitchFamily="18" charset="0"/>
                <a:cs typeface="Times New Roman" panose="02020603050405020304" pitchFamily="18" charset="0"/>
              </a:rPr>
              <a:t>. The glaciers of </a:t>
            </a:r>
            <a:r>
              <a:rPr lang="en-US" dirty="0" err="1">
                <a:solidFill>
                  <a:schemeClr val="tx1"/>
                </a:solidFill>
                <a:latin typeface="Times New Roman" panose="02020603050405020304" pitchFamily="18" charset="0"/>
                <a:cs typeface="Times New Roman" panose="02020603050405020304" pitchFamily="18" charset="0"/>
              </a:rPr>
              <a:t>khilanmerg</a:t>
            </a:r>
            <a:r>
              <a:rPr lang="en-US" dirty="0">
                <a:solidFill>
                  <a:schemeClr val="tx1"/>
                </a:solidFill>
                <a:latin typeface="Times New Roman" panose="02020603050405020304" pitchFamily="18" charset="0"/>
                <a:cs typeface="Times New Roman" panose="02020603050405020304" pitchFamily="18" charset="0"/>
              </a:rPr>
              <a:t> and </a:t>
            </a:r>
            <a:r>
              <a:rPr lang="en-US" dirty="0" err="1">
                <a:solidFill>
                  <a:schemeClr val="tx1"/>
                </a:solidFill>
                <a:latin typeface="Times New Roman" panose="02020603050405020304" pitchFamily="18" charset="0"/>
                <a:cs typeface="Times New Roman" panose="02020603050405020304" pitchFamily="18" charset="0"/>
              </a:rPr>
              <a:t>Afarwat</a:t>
            </a:r>
            <a:r>
              <a:rPr lang="en-US" dirty="0">
                <a:solidFill>
                  <a:schemeClr val="tx1"/>
                </a:solidFill>
                <a:latin typeface="Times New Roman" panose="02020603050405020304" pitchFamily="18" charset="0"/>
                <a:cs typeface="Times New Roman" panose="02020603050405020304" pitchFamily="18" charset="0"/>
              </a:rPr>
              <a:t> will leave you enthralled and cast a mark on your memory.</a:t>
            </a:r>
          </a:p>
          <a:p>
            <a:pPr marL="0" indent="0" algn="just">
              <a:buNone/>
            </a:pPr>
            <a:r>
              <a:rPr lang="en-US" dirty="0">
                <a:solidFill>
                  <a:schemeClr val="tx1"/>
                </a:solidFill>
                <a:latin typeface="Times New Roman" panose="02020603050405020304" pitchFamily="18" charset="0"/>
                <a:cs typeface="Times New Roman" panose="02020603050405020304" pitchFamily="18" charset="0"/>
              </a:rPr>
              <a:t>Get amused with the level 1 of Snow Ski in Gulmarg with a dedicated Ski guide. </a:t>
            </a:r>
          </a:p>
          <a:p>
            <a:pPr marL="0" indent="0" algn="just">
              <a:buNone/>
            </a:pPr>
            <a:r>
              <a:rPr lang="en-US" dirty="0">
                <a:solidFill>
                  <a:schemeClr val="tx1"/>
                </a:solidFill>
                <a:latin typeface="Times New Roman" panose="02020603050405020304" pitchFamily="18" charset="0"/>
                <a:cs typeface="Times New Roman" panose="02020603050405020304" pitchFamily="18" charset="0"/>
              </a:rPr>
              <a:t>Satiated with the day of amusement, retire back to hotel for overnight stay.</a:t>
            </a:r>
          </a:p>
          <a:p>
            <a:pPr marL="0" indent="0" algn="just">
              <a:buNone/>
            </a:pPr>
            <a:endParaRPr lang="en-US" b="1" dirty="0">
              <a:solidFill>
                <a:schemeClr val="tx1"/>
              </a:solidFill>
              <a:latin typeface="Bradley Hand ITC" panose="03070402050302030203" pitchFamily="66" charset="0"/>
            </a:endParaRPr>
          </a:p>
        </p:txBody>
      </p:sp>
      <p:pic>
        <p:nvPicPr>
          <p:cNvPr id="3" name="Picture 2">
            <a:extLst>
              <a:ext uri="{FF2B5EF4-FFF2-40B4-BE49-F238E27FC236}">
                <a16:creationId xmlns="" xmlns:a16="http://schemas.microsoft.com/office/drawing/2014/main" id="{19D434B8-DBB1-40C0-842C-CE59EABB45E5}"/>
              </a:ext>
            </a:extLst>
          </p:cNvPr>
          <p:cNvPicPr preferRelativeResize="0">
            <a:picLocks/>
          </p:cNvPicPr>
          <p:nvPr/>
        </p:nvPicPr>
        <p:blipFill>
          <a:blip r:embed="rId3" cstate="print">
            <a:extLst>
              <a:ext uri="{28A0092B-C50C-407E-A947-70E740481C1C}">
                <a14:useLocalDpi xmlns:a14="http://schemas.microsoft.com/office/drawing/2010/main" xmlns="" val="0"/>
              </a:ext>
            </a:extLst>
          </a:blip>
          <a:stretch>
            <a:fillRect/>
          </a:stretch>
        </p:blipFill>
        <p:spPr>
          <a:xfrm>
            <a:off x="8426044" y="1124310"/>
            <a:ext cx="36576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 xmlns:a16="http://schemas.microsoft.com/office/drawing/2014/main" id="{01C08213-FE45-4EB6-8D64-2E6212186360}"/>
              </a:ext>
            </a:extLst>
          </p:cNvPr>
          <p:cNvPicPr preferRelativeResize="0">
            <a:picLocks/>
          </p:cNvPicPr>
          <p:nvPr/>
        </p:nvPicPr>
        <p:blipFill>
          <a:blip r:embed="rId4" cstate="print">
            <a:extLst>
              <a:ext uri="{28A0092B-C50C-407E-A947-70E740481C1C}">
                <a14:useLocalDpi xmlns:a14="http://schemas.microsoft.com/office/drawing/2010/main" xmlns="" val="0"/>
              </a:ext>
            </a:extLst>
          </a:blip>
          <a:stretch>
            <a:fillRect/>
          </a:stretch>
        </p:blipFill>
        <p:spPr>
          <a:xfrm>
            <a:off x="4644537" y="3968083"/>
            <a:ext cx="36576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 xmlns:a16="http://schemas.microsoft.com/office/drawing/2014/main" id="{1A740A43-E3A9-4FF4-8F3E-6FD9CE5AE6E8}"/>
              </a:ext>
            </a:extLst>
          </p:cNvPr>
          <p:cNvPicPr preferRelativeResize="0">
            <a:picLocks/>
          </p:cNvPicPr>
          <p:nvPr/>
        </p:nvPicPr>
        <p:blipFill>
          <a:blip r:embed="rId5" cstate="print">
            <a:extLst>
              <a:ext uri="{28A0092B-C50C-407E-A947-70E740481C1C}">
                <a14:useLocalDpi xmlns:a14="http://schemas.microsoft.com/office/drawing/2010/main" xmlns="" val="0"/>
              </a:ext>
            </a:extLst>
          </a:blip>
          <a:stretch>
            <a:fillRect/>
          </a:stretch>
        </p:blipFill>
        <p:spPr>
          <a:xfrm>
            <a:off x="8422511" y="3975243"/>
            <a:ext cx="36576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Footer Placeholder 4"/>
          <p:cNvSpPr>
            <a:spLocks noGrp="1"/>
          </p:cNvSpPr>
          <p:nvPr>
            <p:ph type="ftr" sz="quarter" idx="11"/>
          </p:nvPr>
        </p:nvSpPr>
        <p:spPr>
          <a:xfrm>
            <a:off x="832514" y="6428095"/>
            <a:ext cx="3548418" cy="429905"/>
          </a:xfrm>
        </p:spPr>
        <p:txBody>
          <a:bodyPr/>
          <a:lstStyle/>
          <a:p>
            <a:pPr algn="ctr"/>
            <a:r>
              <a:rPr lang="en-US" sz="1800" dirty="0" smtClean="0">
                <a:solidFill>
                  <a:schemeClr val="bg2">
                    <a:lumMod val="25000"/>
                  </a:schemeClr>
                </a:solidFill>
              </a:rPr>
              <a:t>www.TotalTripHolidays.com</a:t>
            </a:r>
            <a:endParaRPr lang="en-US" sz="1800" dirty="0">
              <a:solidFill>
                <a:schemeClr val="bg2">
                  <a:lumMod val="25000"/>
                </a:schemeClr>
              </a:solidFill>
            </a:endParaRPr>
          </a:p>
        </p:txBody>
      </p:sp>
    </p:spTree>
    <p:extLst>
      <p:ext uri="{BB962C8B-B14F-4D97-AF65-F5344CB8AC3E}">
        <p14:creationId xmlns:p14="http://schemas.microsoft.com/office/powerpoint/2010/main" xmlns="" val="3737916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A513E241-F013-41A5-A9D0-0F9F26D3B51E}"/>
              </a:ext>
            </a:extLst>
          </p:cNvPr>
          <p:cNvSpPr>
            <a:spLocks noGrp="1"/>
          </p:cNvSpPr>
          <p:nvPr>
            <p:ph type="title"/>
          </p:nvPr>
        </p:nvSpPr>
        <p:spPr>
          <a:xfrm>
            <a:off x="228599" y="74628"/>
            <a:ext cx="11851511" cy="541538"/>
          </a:xfrm>
        </p:spPr>
        <p:txBody>
          <a:bodyPr>
            <a:normAutofit fontScale="90000"/>
          </a:bodyPr>
          <a:lstStyle/>
          <a:p>
            <a:pPr algn="ctr"/>
            <a:r>
              <a:rPr lang="en-US" sz="2900" b="1" dirty="0">
                <a:solidFill>
                  <a:srgbClr val="002060"/>
                </a:solidFill>
                <a:latin typeface="Algerian" pitchFamily="82" charset="0"/>
                <a:cs typeface="Arial" pitchFamily="34" charset="0"/>
              </a:rPr>
              <a:t>DAY </a:t>
            </a:r>
            <a:r>
              <a:rPr lang="en-US" sz="2900" b="1" dirty="0" smtClean="0">
                <a:solidFill>
                  <a:srgbClr val="002060"/>
                </a:solidFill>
                <a:latin typeface="Algerian" pitchFamily="82" charset="0"/>
                <a:cs typeface="Arial" pitchFamily="34" charset="0"/>
              </a:rPr>
              <a:t> </a:t>
            </a:r>
            <a:r>
              <a:rPr lang="en-US" sz="2900" b="1" dirty="0" smtClean="0">
                <a:solidFill>
                  <a:srgbClr val="002060"/>
                </a:solidFill>
                <a:latin typeface="Algerian" pitchFamily="82" charset="0"/>
                <a:cs typeface="Arial" pitchFamily="34" charset="0"/>
              </a:rPr>
              <a:t>3 </a:t>
            </a:r>
            <a:r>
              <a:rPr lang="en-US" sz="2900" b="1" dirty="0" smtClean="0">
                <a:solidFill>
                  <a:srgbClr val="002060"/>
                </a:solidFill>
                <a:latin typeface="Algerian" pitchFamily="82" charset="0"/>
                <a:cs typeface="Arial" pitchFamily="34" charset="0"/>
              </a:rPr>
              <a:t>– Srinagar to </a:t>
            </a:r>
            <a:r>
              <a:rPr lang="en-US" sz="2900" b="1" dirty="0" err="1" smtClean="0">
                <a:solidFill>
                  <a:srgbClr val="002060"/>
                </a:solidFill>
                <a:latin typeface="Algerian" pitchFamily="82" charset="0"/>
                <a:cs typeface="Arial" pitchFamily="34" charset="0"/>
              </a:rPr>
              <a:t>songmarg</a:t>
            </a:r>
            <a:r>
              <a:rPr lang="en-US" sz="2900" b="1" dirty="0">
                <a:solidFill>
                  <a:srgbClr val="C00000"/>
                </a:solidFill>
                <a:latin typeface="Bradley Hand ITC" panose="03070402050302030203" pitchFamily="66" charset="0"/>
              </a:rPr>
              <a:t/>
            </a:r>
            <a:br>
              <a:rPr lang="en-US" sz="2900" b="1" dirty="0">
                <a:solidFill>
                  <a:srgbClr val="C00000"/>
                </a:solidFill>
                <a:latin typeface="Bradley Hand ITC" panose="03070402050302030203" pitchFamily="66" charset="0"/>
              </a:rPr>
            </a:br>
            <a:r>
              <a:rPr lang="en-US" b="1" dirty="0">
                <a:solidFill>
                  <a:srgbClr val="C00000"/>
                </a:solidFill>
                <a:latin typeface="Bradley Hand ITC" panose="03070402050302030203" pitchFamily="66" charset="0"/>
              </a:rPr>
              <a:t/>
            </a:r>
            <a:br>
              <a:rPr lang="en-US" b="1" dirty="0">
                <a:solidFill>
                  <a:srgbClr val="C00000"/>
                </a:solidFill>
                <a:latin typeface="Bradley Hand ITC" panose="03070402050302030203" pitchFamily="66" charset="0"/>
              </a:rPr>
            </a:br>
            <a:r>
              <a:rPr lang="en-US" dirty="0">
                <a:latin typeface="AR BERKLEY" panose="02000000000000000000" pitchFamily="2" charset="0"/>
              </a:rPr>
              <a:t/>
            </a:r>
            <a:br>
              <a:rPr lang="en-US" dirty="0">
                <a:latin typeface="AR BERKLEY" panose="02000000000000000000" pitchFamily="2" charset="0"/>
              </a:rPr>
            </a:br>
            <a:r>
              <a:rPr lang="en-US" dirty="0">
                <a:latin typeface="AR BERKLEY" panose="02000000000000000000" pitchFamily="2" charset="0"/>
              </a:rPr>
              <a:t/>
            </a:r>
            <a:br>
              <a:rPr lang="en-US" dirty="0">
                <a:latin typeface="AR BERKLEY" panose="02000000000000000000" pitchFamily="2" charset="0"/>
              </a:rPr>
            </a:br>
            <a:endParaRPr lang="en-US" dirty="0"/>
          </a:p>
        </p:txBody>
      </p:sp>
      <p:sp>
        <p:nvSpPr>
          <p:cNvPr id="9" name="Content Placeholder 8">
            <a:extLst>
              <a:ext uri="{FF2B5EF4-FFF2-40B4-BE49-F238E27FC236}">
                <a16:creationId xmlns:a16="http://schemas.microsoft.com/office/drawing/2014/main" xmlns="" id="{49A08FA3-A0DB-48F2-BE9D-B29E141B9433}"/>
              </a:ext>
            </a:extLst>
          </p:cNvPr>
          <p:cNvSpPr>
            <a:spLocks noGrp="1"/>
          </p:cNvSpPr>
          <p:nvPr>
            <p:ph sz="half" idx="2"/>
          </p:nvPr>
        </p:nvSpPr>
        <p:spPr>
          <a:xfrm>
            <a:off x="770415" y="1227954"/>
            <a:ext cx="3657600" cy="5486400"/>
          </a:xfrm>
          <a:noFill/>
        </p:spPr>
        <p:txBody>
          <a:bodyPr>
            <a:normAutofit fontScale="92500" lnSpcReduction="10000"/>
          </a:bodyPr>
          <a:lstStyle/>
          <a:p>
            <a:pPr marL="0" indent="0" algn="just">
              <a:buNone/>
            </a:pPr>
            <a:r>
              <a:rPr lang="en-US" b="1" dirty="0" smtClean="0">
                <a:solidFill>
                  <a:schemeClr val="tx1"/>
                </a:solidFill>
                <a:cs typeface="Times New Roman" panose="02020603050405020304" pitchFamily="18" charset="0"/>
              </a:rPr>
              <a:t>Enjoy your early breakfast and freshen up for a day of adventure and sightseeing. </a:t>
            </a:r>
          </a:p>
          <a:p>
            <a:pPr marL="0" indent="0" algn="just">
              <a:buNone/>
            </a:pPr>
            <a:r>
              <a:rPr lang="en-US" b="1" dirty="0" smtClean="0">
                <a:solidFill>
                  <a:schemeClr val="tx1"/>
                </a:solidFill>
                <a:cs typeface="Times New Roman" panose="02020603050405020304" pitchFamily="18" charset="0"/>
              </a:rPr>
              <a:t>Your personalized chauffer will drive you to </a:t>
            </a:r>
            <a:r>
              <a:rPr lang="en-US" b="1" dirty="0" err="1" smtClean="0">
                <a:solidFill>
                  <a:schemeClr val="tx1"/>
                </a:solidFill>
                <a:cs typeface="Times New Roman" panose="02020603050405020304" pitchFamily="18" charset="0"/>
              </a:rPr>
              <a:t>Sonmarg</a:t>
            </a:r>
            <a:r>
              <a:rPr lang="en-US" b="1" dirty="0" smtClean="0">
                <a:solidFill>
                  <a:schemeClr val="tx1"/>
                </a:solidFill>
                <a:cs typeface="Times New Roman" panose="02020603050405020304" pitchFamily="18" charset="0"/>
              </a:rPr>
              <a:t>. A drive of 2 hours will land you in </a:t>
            </a:r>
            <a:r>
              <a:rPr lang="en-US" b="1" dirty="0" err="1" smtClean="0">
                <a:solidFill>
                  <a:schemeClr val="tx1"/>
                </a:solidFill>
                <a:cs typeface="Times New Roman" panose="02020603050405020304" pitchFamily="18" charset="0"/>
              </a:rPr>
              <a:t>Sonmarg</a:t>
            </a:r>
            <a:r>
              <a:rPr lang="en-US" b="1" dirty="0" smtClean="0">
                <a:solidFill>
                  <a:schemeClr val="tx1"/>
                </a:solidFill>
                <a:cs typeface="Times New Roman" panose="02020603050405020304" pitchFamily="18" charset="0"/>
              </a:rPr>
              <a:t>, famous for glaciers and trekking. </a:t>
            </a:r>
          </a:p>
          <a:p>
            <a:pPr marL="0" indent="0" algn="just">
              <a:buNone/>
            </a:pPr>
            <a:r>
              <a:rPr lang="en-US" b="1" dirty="0" smtClean="0">
                <a:solidFill>
                  <a:schemeClr val="tx1"/>
                </a:solidFill>
                <a:cs typeface="Times New Roman" panose="02020603050405020304" pitchFamily="18" charset="0"/>
              </a:rPr>
              <a:t>Check in your hotel, get refreshed and move towards </a:t>
            </a:r>
            <a:r>
              <a:rPr lang="en-US" b="1" dirty="0" err="1" smtClean="0">
                <a:solidFill>
                  <a:schemeClr val="tx1"/>
                </a:solidFill>
                <a:cs typeface="Times New Roman" panose="02020603050405020304" pitchFamily="18" charset="0"/>
              </a:rPr>
              <a:t>Thajwas</a:t>
            </a:r>
            <a:r>
              <a:rPr lang="en-US" b="1" dirty="0" smtClean="0">
                <a:solidFill>
                  <a:schemeClr val="tx1"/>
                </a:solidFill>
                <a:cs typeface="Times New Roman" panose="02020603050405020304" pitchFamily="18" charset="0"/>
              </a:rPr>
              <a:t> glacier.</a:t>
            </a:r>
          </a:p>
          <a:p>
            <a:pPr marL="0" indent="0" algn="just">
              <a:buNone/>
            </a:pPr>
            <a:r>
              <a:rPr lang="en-US" b="1" dirty="0" smtClean="0">
                <a:solidFill>
                  <a:schemeClr val="tx1"/>
                </a:solidFill>
                <a:cs typeface="Times New Roman" panose="02020603050405020304" pitchFamily="18" charset="0"/>
              </a:rPr>
              <a:t>You will have to use ponies to reach the glacier.</a:t>
            </a:r>
          </a:p>
          <a:p>
            <a:pPr marL="0" indent="0" algn="just">
              <a:buNone/>
            </a:pPr>
            <a:r>
              <a:rPr lang="en-US" b="1" dirty="0" smtClean="0">
                <a:solidFill>
                  <a:schemeClr val="tx1"/>
                </a:solidFill>
                <a:cs typeface="Times New Roman" panose="02020603050405020304" pitchFamily="18" charset="0"/>
              </a:rPr>
              <a:t>You should also visit fish point in </a:t>
            </a:r>
            <a:r>
              <a:rPr lang="en-US" b="1" dirty="0" err="1" smtClean="0">
                <a:solidFill>
                  <a:schemeClr val="tx1"/>
                </a:solidFill>
                <a:cs typeface="Times New Roman" panose="02020603050405020304" pitchFamily="18" charset="0"/>
              </a:rPr>
              <a:t>sonmarg</a:t>
            </a:r>
            <a:r>
              <a:rPr lang="en-US" b="1" dirty="0" smtClean="0">
                <a:solidFill>
                  <a:schemeClr val="tx1"/>
                </a:solidFill>
                <a:cs typeface="Times New Roman" panose="02020603050405020304" pitchFamily="18" charset="0"/>
              </a:rPr>
              <a:t> for a small boat ride and </a:t>
            </a:r>
            <a:r>
              <a:rPr lang="en-US" b="1" dirty="0" err="1" smtClean="0">
                <a:solidFill>
                  <a:schemeClr val="tx1"/>
                </a:solidFill>
                <a:cs typeface="Times New Roman" panose="02020603050405020304" pitchFamily="18" charset="0"/>
              </a:rPr>
              <a:t>zorbing</a:t>
            </a:r>
            <a:r>
              <a:rPr lang="en-US" b="1" dirty="0" smtClean="0">
                <a:solidFill>
                  <a:schemeClr val="tx1"/>
                </a:solidFill>
                <a:cs typeface="Times New Roman" panose="02020603050405020304" pitchFamily="18" charset="0"/>
              </a:rPr>
              <a:t> ball.</a:t>
            </a:r>
          </a:p>
          <a:p>
            <a:pPr marL="0" indent="0" algn="just">
              <a:buNone/>
            </a:pPr>
            <a:r>
              <a:rPr lang="en-US" b="1" dirty="0" smtClean="0">
                <a:solidFill>
                  <a:schemeClr val="tx1"/>
                </a:solidFill>
                <a:cs typeface="Times New Roman" panose="02020603050405020304" pitchFamily="18" charset="0"/>
              </a:rPr>
              <a:t>If you have a nick for water and heights then white water rafting and trekking is a must in </a:t>
            </a:r>
            <a:r>
              <a:rPr lang="en-US" b="1" dirty="0" err="1" smtClean="0">
                <a:solidFill>
                  <a:schemeClr val="tx1"/>
                </a:solidFill>
                <a:cs typeface="Times New Roman" panose="02020603050405020304" pitchFamily="18" charset="0"/>
              </a:rPr>
              <a:t>sonmarg</a:t>
            </a:r>
            <a:r>
              <a:rPr lang="en-US" b="1" dirty="0" smtClean="0">
                <a:solidFill>
                  <a:schemeClr val="tx1"/>
                </a:solidFill>
                <a:cs typeface="Times New Roman" panose="02020603050405020304" pitchFamily="18" charset="0"/>
              </a:rPr>
              <a:t>.</a:t>
            </a:r>
          </a:p>
          <a:p>
            <a:pPr marL="0" indent="0" algn="just">
              <a:buNone/>
            </a:pPr>
            <a:endParaRPr lang="en-US" b="1" dirty="0" smtClean="0">
              <a:solidFill>
                <a:schemeClr val="tx1"/>
              </a:solidFill>
              <a:cs typeface="Times New Roman" panose="02020603050405020304" pitchFamily="18" charset="0"/>
            </a:endParaRPr>
          </a:p>
          <a:p>
            <a:pPr marL="0" indent="0" algn="just">
              <a:buNone/>
            </a:pPr>
            <a:endParaRPr lang="en-US" b="1" dirty="0">
              <a:solidFill>
                <a:schemeClr val="tx1"/>
              </a:solidFill>
              <a:latin typeface="Bradley Hand ITC" panose="03070402050302030203" pitchFamily="66" charset="0"/>
            </a:endParaRPr>
          </a:p>
        </p:txBody>
      </p:sp>
      <p:pic>
        <p:nvPicPr>
          <p:cNvPr id="10" name="Picture 9">
            <a:extLst>
              <a:ext uri="{FF2B5EF4-FFF2-40B4-BE49-F238E27FC236}">
                <a16:creationId xmlns:a16="http://schemas.microsoft.com/office/drawing/2014/main" xmlns="" id="{CEA3BB00-2236-4AA5-A0BB-DEA2471D4BC1}"/>
              </a:ext>
            </a:extLst>
          </p:cNvPr>
          <p:cNvPicPr preferRelativeResize="0">
            <a:picLocks/>
          </p:cNvPicPr>
          <p:nvPr/>
        </p:nvPicPr>
        <p:blipFill>
          <a:blip r:embed="rId2" cstate="print">
            <a:extLst>
              <a:ext uri="{28A0092B-C50C-407E-A947-70E740481C1C}">
                <a14:useLocalDpi xmlns:a14="http://schemas.microsoft.com/office/drawing/2010/main" xmlns="" val="0"/>
              </a:ext>
            </a:extLst>
          </a:blip>
          <a:stretch>
            <a:fillRect/>
          </a:stretch>
        </p:blipFill>
        <p:spPr>
          <a:xfrm>
            <a:off x="4548266" y="1118053"/>
            <a:ext cx="3626743" cy="2457660"/>
          </a:xfrm>
          <a:prstGeom prst="rect">
            <a:avLst/>
          </a:prstGeom>
        </p:spPr>
      </p:pic>
      <p:pic>
        <p:nvPicPr>
          <p:cNvPr id="12" name="Picture 11">
            <a:extLst>
              <a:ext uri="{FF2B5EF4-FFF2-40B4-BE49-F238E27FC236}">
                <a16:creationId xmlns:a16="http://schemas.microsoft.com/office/drawing/2014/main" xmlns="" id="{68AA91EC-53BE-40BE-BE23-C62B8896A171}"/>
              </a:ext>
            </a:extLst>
          </p:cNvPr>
          <p:cNvPicPr preferRelativeResize="0">
            <a:picLocks/>
          </p:cNvPicPr>
          <p:nvPr/>
        </p:nvPicPr>
        <p:blipFill>
          <a:blip r:embed="rId3" cstate="print">
            <a:extLst>
              <a:ext uri="{28A0092B-C50C-407E-A947-70E740481C1C}">
                <a14:useLocalDpi xmlns:a14="http://schemas.microsoft.com/office/drawing/2010/main" xmlns="" val="0"/>
              </a:ext>
            </a:extLst>
          </a:blip>
          <a:stretch>
            <a:fillRect/>
          </a:stretch>
        </p:blipFill>
        <p:spPr>
          <a:xfrm>
            <a:off x="8146946" y="1119117"/>
            <a:ext cx="3820961" cy="2429302"/>
          </a:xfrm>
          <a:prstGeom prst="rect">
            <a:avLst/>
          </a:prstGeom>
        </p:spPr>
      </p:pic>
      <p:pic>
        <p:nvPicPr>
          <p:cNvPr id="14" name="Picture 13">
            <a:extLst>
              <a:ext uri="{FF2B5EF4-FFF2-40B4-BE49-F238E27FC236}">
                <a16:creationId xmlns:a16="http://schemas.microsoft.com/office/drawing/2014/main" xmlns="" id="{E36F91FD-8DDA-4CDC-9408-F94C60AF6649}"/>
              </a:ext>
            </a:extLst>
          </p:cNvPr>
          <p:cNvPicPr preferRelativeResize="0">
            <a:picLocks/>
          </p:cNvPicPr>
          <p:nvPr/>
        </p:nvPicPr>
        <p:blipFill>
          <a:blip r:embed="rId4" cstate="print">
            <a:extLst>
              <a:ext uri="{28A0092B-C50C-407E-A947-70E740481C1C}">
                <a14:useLocalDpi xmlns:a14="http://schemas.microsoft.com/office/drawing/2010/main" xmlns="" val="0"/>
              </a:ext>
            </a:extLst>
          </a:blip>
          <a:stretch>
            <a:fillRect/>
          </a:stretch>
        </p:blipFill>
        <p:spPr>
          <a:xfrm>
            <a:off x="4525519" y="3597483"/>
            <a:ext cx="3663138" cy="2898844"/>
          </a:xfrm>
          <a:prstGeom prst="rect">
            <a:avLst/>
          </a:prstGeom>
        </p:spPr>
      </p:pic>
      <p:pic>
        <p:nvPicPr>
          <p:cNvPr id="15" name="Picture 14">
            <a:extLst>
              <a:ext uri="{FF2B5EF4-FFF2-40B4-BE49-F238E27FC236}">
                <a16:creationId xmlns:a16="http://schemas.microsoft.com/office/drawing/2014/main" xmlns="" id="{7ACE74DB-B84C-4CA8-BEA4-6F71A7796FF2}"/>
              </a:ext>
            </a:extLst>
          </p:cNvPr>
          <p:cNvPicPr preferRelativeResize="0">
            <a:picLocks/>
          </p:cNvPicPr>
          <p:nvPr/>
        </p:nvPicPr>
        <p:blipFill>
          <a:blip r:embed="rId5" cstate="print">
            <a:extLst>
              <a:ext uri="{28A0092B-C50C-407E-A947-70E740481C1C}">
                <a14:useLocalDpi xmlns:a14="http://schemas.microsoft.com/office/drawing/2010/main" xmlns="" val="0"/>
              </a:ext>
            </a:extLst>
          </a:blip>
          <a:stretch>
            <a:fillRect/>
          </a:stretch>
        </p:blipFill>
        <p:spPr>
          <a:xfrm>
            <a:off x="8201536" y="3547226"/>
            <a:ext cx="3795639" cy="2898843"/>
          </a:xfrm>
          <a:prstGeom prst="rect">
            <a:avLst/>
          </a:prstGeom>
        </p:spPr>
      </p:pic>
    </p:spTree>
    <p:extLst>
      <p:ext uri="{BB962C8B-B14F-4D97-AF65-F5344CB8AC3E}">
        <p14:creationId xmlns="" xmlns:p14="http://schemas.microsoft.com/office/powerpoint/2010/main" val="37379167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A513E241-F013-41A5-A9D0-0F9F26D3B51E}"/>
              </a:ext>
            </a:extLst>
          </p:cNvPr>
          <p:cNvSpPr>
            <a:spLocks noGrp="1"/>
          </p:cNvSpPr>
          <p:nvPr>
            <p:ph type="title"/>
          </p:nvPr>
        </p:nvSpPr>
        <p:spPr>
          <a:xfrm>
            <a:off x="1473692" y="53266"/>
            <a:ext cx="8993079" cy="514905"/>
          </a:xfrm>
        </p:spPr>
        <p:txBody>
          <a:bodyPr>
            <a:noAutofit/>
          </a:bodyPr>
          <a:lstStyle/>
          <a:p>
            <a:pPr algn="ctr"/>
            <a:r>
              <a:rPr lang="en-US" sz="4000" b="1" dirty="0" smtClean="0">
                <a:solidFill>
                  <a:srgbClr val="002060"/>
                </a:solidFill>
                <a:latin typeface="Algerian" pitchFamily="82" charset="0"/>
                <a:cs typeface="Arial" pitchFamily="34" charset="0"/>
              </a:rPr>
              <a:t>HOTEL  SONGMARG GLACIER</a:t>
            </a:r>
            <a:r>
              <a:rPr lang="en-US" sz="2800" b="1" dirty="0" smtClean="0">
                <a:solidFill>
                  <a:srgbClr val="002060"/>
                </a:solidFill>
                <a:latin typeface="Algerian" pitchFamily="82" charset="0"/>
                <a:cs typeface="Arial" pitchFamily="34" charset="0"/>
              </a:rPr>
              <a:t> </a:t>
            </a:r>
            <a:r>
              <a:rPr lang="en-US" sz="4000" dirty="0">
                <a:latin typeface="Algerian" pitchFamily="82" charset="0"/>
              </a:rPr>
              <a:t/>
            </a:r>
            <a:br>
              <a:rPr lang="en-US" sz="4000" dirty="0">
                <a:latin typeface="Algerian" pitchFamily="82" charset="0"/>
              </a:rPr>
            </a:br>
            <a:r>
              <a:rPr lang="en-US" sz="4000" dirty="0">
                <a:latin typeface="Algerian" pitchFamily="82" charset="0"/>
              </a:rPr>
              <a:t/>
            </a:r>
            <a:br>
              <a:rPr lang="en-US" sz="4000" dirty="0">
                <a:latin typeface="Algerian" pitchFamily="82" charset="0"/>
              </a:rPr>
            </a:br>
            <a:endParaRPr lang="en-US" sz="4000" dirty="0">
              <a:latin typeface="Algerian" pitchFamily="82" charset="0"/>
            </a:endParaRPr>
          </a:p>
        </p:txBody>
      </p:sp>
      <p:grpSp>
        <p:nvGrpSpPr>
          <p:cNvPr id="2" name="Group 15"/>
          <p:cNvGrpSpPr/>
          <p:nvPr/>
        </p:nvGrpSpPr>
        <p:grpSpPr>
          <a:xfrm>
            <a:off x="2100050" y="1201003"/>
            <a:ext cx="7991901" cy="5013185"/>
            <a:chOff x="3049138" y="1201003"/>
            <a:chExt cx="7991901" cy="5013185"/>
          </a:xfrm>
        </p:grpSpPr>
        <p:pic>
          <p:nvPicPr>
            <p:cNvPr id="9" name="Picture 8" descr="IMG_20220311_181049.JPG"/>
            <p:cNvPicPr>
              <a:picLocks noChangeAspect="1"/>
            </p:cNvPicPr>
            <p:nvPr/>
          </p:nvPicPr>
          <p:blipFill>
            <a:blip r:embed="rId2" cstate="print"/>
            <a:stretch>
              <a:fillRect/>
            </a:stretch>
          </p:blipFill>
          <p:spPr>
            <a:xfrm>
              <a:off x="3049138" y="1203649"/>
              <a:ext cx="3965812" cy="2576781"/>
            </a:xfrm>
            <a:prstGeom prst="rect">
              <a:avLst/>
            </a:prstGeom>
          </p:spPr>
        </p:pic>
        <p:pic>
          <p:nvPicPr>
            <p:cNvPr id="10" name="Picture 9" descr="IMG_20220311_181059.JPG"/>
            <p:cNvPicPr>
              <a:picLocks noChangeAspect="1"/>
            </p:cNvPicPr>
            <p:nvPr/>
          </p:nvPicPr>
          <p:blipFill>
            <a:blip r:embed="rId3" cstate="print"/>
            <a:stretch>
              <a:fillRect/>
            </a:stretch>
          </p:blipFill>
          <p:spPr>
            <a:xfrm>
              <a:off x="7042246" y="1201003"/>
              <a:ext cx="3998793" cy="2606723"/>
            </a:xfrm>
            <a:prstGeom prst="rect">
              <a:avLst/>
            </a:prstGeom>
          </p:spPr>
        </p:pic>
        <p:pic>
          <p:nvPicPr>
            <p:cNvPr id="12" name="Picture 11" descr="IMG_20220311_181110.JPG"/>
            <p:cNvPicPr>
              <a:picLocks noChangeAspect="1"/>
            </p:cNvPicPr>
            <p:nvPr/>
          </p:nvPicPr>
          <p:blipFill>
            <a:blip r:embed="rId4" cstate="print"/>
            <a:stretch>
              <a:fillRect/>
            </a:stretch>
          </p:blipFill>
          <p:spPr>
            <a:xfrm>
              <a:off x="3067547" y="3753134"/>
              <a:ext cx="3947402" cy="2456598"/>
            </a:xfrm>
            <a:prstGeom prst="rect">
              <a:avLst/>
            </a:prstGeom>
          </p:spPr>
        </p:pic>
        <p:pic>
          <p:nvPicPr>
            <p:cNvPr id="13" name="Picture 12" descr="IMG_20220311_181134.JPG"/>
            <p:cNvPicPr>
              <a:picLocks noChangeAspect="1"/>
            </p:cNvPicPr>
            <p:nvPr/>
          </p:nvPicPr>
          <p:blipFill>
            <a:blip r:embed="rId5" cstate="print"/>
            <a:stretch>
              <a:fillRect/>
            </a:stretch>
          </p:blipFill>
          <p:spPr>
            <a:xfrm>
              <a:off x="7027675" y="3787255"/>
              <a:ext cx="3999716" cy="2426933"/>
            </a:xfrm>
            <a:prstGeom prst="rect">
              <a:avLst/>
            </a:prstGeom>
          </p:spPr>
        </p:pic>
      </p:grpSp>
      <p:sp>
        <p:nvSpPr>
          <p:cNvPr id="15" name="Title 6">
            <a:extLst>
              <a:ext uri="{FF2B5EF4-FFF2-40B4-BE49-F238E27FC236}">
                <a16:creationId xmlns:a16="http://schemas.microsoft.com/office/drawing/2014/main" xmlns="" id="{A513E241-F013-41A5-A9D0-0F9F26D3B51E}"/>
              </a:ext>
            </a:extLst>
          </p:cNvPr>
          <p:cNvSpPr txBox="1">
            <a:spLocks/>
          </p:cNvSpPr>
          <p:nvPr/>
        </p:nvSpPr>
        <p:spPr>
          <a:xfrm>
            <a:off x="10257296" y="873457"/>
            <a:ext cx="1356947" cy="1132763"/>
          </a:xfrm>
          <a:prstGeom prst="rect">
            <a:avLst/>
          </a:prstGeom>
        </p:spPr>
        <p:txBody>
          <a:bodyPr vert="horz" lIns="91440" tIns="45720" rIns="91440" bIns="45720" rtlCol="0" anchor="t">
            <a:normAutofit fontScale="47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3600" b="1" dirty="0" smtClean="0">
                <a:solidFill>
                  <a:schemeClr val="tx1">
                    <a:lumMod val="85000"/>
                    <a:lumOff val="15000"/>
                  </a:schemeClr>
                </a:solidFill>
                <a:latin typeface="AR BERKLEY" panose="02000000000000000000" pitchFamily="2" charset="0"/>
                <a:ea typeface="+mj-ea"/>
                <a:cs typeface="+mj-cs"/>
              </a:rPr>
              <a:t>Night: </a:t>
            </a:r>
            <a:r>
              <a:rPr lang="en-US" sz="3600" b="1" dirty="0" smtClean="0">
                <a:solidFill>
                  <a:schemeClr val="tx1">
                    <a:lumMod val="85000"/>
                    <a:lumOff val="15000"/>
                  </a:schemeClr>
                </a:solidFill>
                <a:latin typeface="AR BERKLEY" panose="02000000000000000000" pitchFamily="2" charset="0"/>
                <a:ea typeface="+mj-ea"/>
                <a:cs typeface="+mj-cs"/>
              </a:rPr>
              <a:t>3rd</a:t>
            </a:r>
            <a:endParaRPr lang="en-US" sz="3600" b="1" dirty="0" smtClean="0">
              <a:solidFill>
                <a:schemeClr val="tx1">
                  <a:lumMod val="85000"/>
                  <a:lumOff val="15000"/>
                </a:schemeClr>
              </a:solidFill>
              <a:latin typeface="AR BERKLEY" panose="02000000000000000000" pitchFamily="2" charset="0"/>
              <a:ea typeface="+mj-ea"/>
              <a:cs typeface="+mj-cs"/>
            </a:endParaRPr>
          </a:p>
          <a:p>
            <a:pPr marL="0" marR="0" lvl="0" indent="0" algn="ctr" defTabSz="457200" rtl="0" eaLnBrk="1" fontAlgn="auto" latinLnBrk="0" hangingPunct="1">
              <a:lnSpc>
                <a:spcPct val="100000"/>
              </a:lnSpc>
              <a:spcBef>
                <a:spcPct val="0"/>
              </a:spcBef>
              <a:spcAft>
                <a:spcPts val="0"/>
              </a:spcAft>
              <a:buClrTx/>
              <a:buSzTx/>
              <a:buFontTx/>
              <a:buNone/>
              <a:tabLst/>
              <a:defRPr/>
            </a:pPr>
            <a:r>
              <a:rPr lang="en-US" sz="3600" dirty="0" smtClean="0">
                <a:solidFill>
                  <a:schemeClr val="tx1">
                    <a:lumMod val="85000"/>
                    <a:lumOff val="15000"/>
                  </a:schemeClr>
                </a:solidFill>
                <a:latin typeface="AR BERKLEY" panose="02000000000000000000" pitchFamily="2" charset="0"/>
                <a:ea typeface="+mj-ea"/>
                <a:cs typeface="+mj-cs"/>
              </a:rPr>
              <a:t> </a:t>
            </a:r>
            <a:r>
              <a:rPr kumimoji="0" lang="en-US" sz="3600" b="0" i="0" u="none" strike="noStrike" kern="1200" cap="none" spc="0" normalizeH="0" baseline="0" noProof="0" dirty="0" smtClean="0">
                <a:ln>
                  <a:noFill/>
                </a:ln>
                <a:solidFill>
                  <a:schemeClr val="tx1">
                    <a:lumMod val="85000"/>
                    <a:lumOff val="15000"/>
                  </a:schemeClr>
                </a:solidFill>
                <a:effectLst/>
                <a:uLnTx/>
                <a:uFillTx/>
                <a:latin typeface="AR BERKLEY" panose="02000000000000000000" pitchFamily="2" charset="0"/>
                <a:ea typeface="+mj-ea"/>
                <a:cs typeface="+mj-cs"/>
              </a:rPr>
              <a:t/>
            </a:r>
            <a:br>
              <a:rPr kumimoji="0" lang="en-US" sz="3600" b="0" i="0" u="none" strike="noStrike" kern="1200" cap="none" spc="0" normalizeH="0" baseline="0" noProof="0" dirty="0" smtClean="0">
                <a:ln>
                  <a:noFill/>
                </a:ln>
                <a:solidFill>
                  <a:schemeClr val="tx1">
                    <a:lumMod val="85000"/>
                    <a:lumOff val="15000"/>
                  </a:schemeClr>
                </a:solidFill>
                <a:effectLst/>
                <a:uLnTx/>
                <a:uFillTx/>
                <a:latin typeface="AR BERKLEY" panose="02000000000000000000" pitchFamily="2" charset="0"/>
                <a:ea typeface="+mj-ea"/>
                <a:cs typeface="+mj-cs"/>
              </a:rPr>
            </a:br>
            <a:r>
              <a:rPr kumimoji="0" lang="en-US" sz="3600" b="0" i="0" u="none" strike="noStrike" kern="1200" cap="none" spc="0" normalizeH="0" baseline="0" noProof="0" dirty="0" smtClean="0">
                <a:ln>
                  <a:noFill/>
                </a:ln>
                <a:solidFill>
                  <a:schemeClr val="tx1">
                    <a:lumMod val="85000"/>
                    <a:lumOff val="15000"/>
                  </a:schemeClr>
                </a:solidFill>
                <a:effectLst/>
                <a:uLnTx/>
                <a:uFillTx/>
                <a:latin typeface="AR BERKLEY" panose="02000000000000000000" pitchFamily="2" charset="0"/>
                <a:ea typeface="+mj-ea"/>
                <a:cs typeface="+mj-cs"/>
              </a:rPr>
              <a:t/>
            </a:r>
            <a:br>
              <a:rPr kumimoji="0" lang="en-US" sz="3600" b="0" i="0" u="none" strike="noStrike" kern="1200" cap="none" spc="0" normalizeH="0" baseline="0" noProof="0" dirty="0" smtClean="0">
                <a:ln>
                  <a:noFill/>
                </a:ln>
                <a:solidFill>
                  <a:schemeClr val="tx1">
                    <a:lumMod val="85000"/>
                    <a:lumOff val="15000"/>
                  </a:schemeClr>
                </a:solidFill>
                <a:effectLst/>
                <a:uLnTx/>
                <a:uFillTx/>
                <a:latin typeface="AR BERKLEY" panose="02000000000000000000" pitchFamily="2" charset="0"/>
                <a:ea typeface="+mj-ea"/>
                <a:cs typeface="+mj-cs"/>
              </a:rPr>
            </a:br>
            <a:endPar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Tree>
    <p:extLst>
      <p:ext uri="{BB962C8B-B14F-4D97-AF65-F5344CB8AC3E}">
        <p14:creationId xmlns="" xmlns:p14="http://schemas.microsoft.com/office/powerpoint/2010/main" val="28879358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A513E241-F013-41A5-A9D0-0F9F26D3B51E}"/>
              </a:ext>
            </a:extLst>
          </p:cNvPr>
          <p:cNvSpPr>
            <a:spLocks noGrp="1"/>
          </p:cNvSpPr>
          <p:nvPr>
            <p:ph type="title"/>
          </p:nvPr>
        </p:nvSpPr>
        <p:spPr>
          <a:xfrm>
            <a:off x="1216241" y="674703"/>
            <a:ext cx="10821878" cy="541538"/>
          </a:xfrm>
        </p:spPr>
        <p:txBody>
          <a:bodyPr>
            <a:normAutofit fontScale="90000"/>
          </a:bodyPr>
          <a:lstStyle/>
          <a:p>
            <a:pPr algn="ctr"/>
            <a:r>
              <a:rPr lang="en-US" sz="2900" b="1" dirty="0">
                <a:solidFill>
                  <a:srgbClr val="C00000"/>
                </a:solidFill>
                <a:latin typeface="Bradley Hand ITC" panose="03070402050302030203" pitchFamily="66" charset="0"/>
              </a:rPr>
              <a:t/>
            </a:r>
            <a:br>
              <a:rPr lang="en-US" sz="2900" b="1" dirty="0">
                <a:solidFill>
                  <a:srgbClr val="C00000"/>
                </a:solidFill>
                <a:latin typeface="Bradley Hand ITC" panose="03070402050302030203" pitchFamily="66" charset="0"/>
              </a:rPr>
            </a:br>
            <a:r>
              <a:rPr lang="en-US" b="1" dirty="0">
                <a:solidFill>
                  <a:srgbClr val="C00000"/>
                </a:solidFill>
                <a:latin typeface="Bradley Hand ITC" panose="03070402050302030203" pitchFamily="66" charset="0"/>
              </a:rPr>
              <a:t/>
            </a:r>
            <a:br>
              <a:rPr lang="en-US" b="1" dirty="0">
                <a:solidFill>
                  <a:srgbClr val="C00000"/>
                </a:solidFill>
                <a:latin typeface="Bradley Hand ITC" panose="03070402050302030203" pitchFamily="66" charset="0"/>
              </a:rPr>
            </a:br>
            <a:r>
              <a:rPr lang="en-US" dirty="0">
                <a:latin typeface="AR BERKLEY" panose="02000000000000000000" pitchFamily="2" charset="0"/>
              </a:rPr>
              <a:t/>
            </a:r>
            <a:br>
              <a:rPr lang="en-US" dirty="0">
                <a:latin typeface="AR BERKLEY" panose="02000000000000000000" pitchFamily="2" charset="0"/>
              </a:rPr>
            </a:br>
            <a:r>
              <a:rPr lang="en-US" dirty="0">
                <a:latin typeface="AR BERKLEY" panose="02000000000000000000" pitchFamily="2" charset="0"/>
              </a:rPr>
              <a:t/>
            </a:r>
            <a:br>
              <a:rPr lang="en-US" dirty="0">
                <a:latin typeface="AR BERKLEY" panose="02000000000000000000" pitchFamily="2" charset="0"/>
              </a:rPr>
            </a:br>
            <a:endParaRPr lang="en-US" dirty="0"/>
          </a:p>
        </p:txBody>
      </p:sp>
      <p:sp>
        <p:nvSpPr>
          <p:cNvPr id="9" name="Content Placeholder 8">
            <a:extLst>
              <a:ext uri="{FF2B5EF4-FFF2-40B4-BE49-F238E27FC236}">
                <a16:creationId xmlns="" xmlns:a16="http://schemas.microsoft.com/office/drawing/2014/main" id="{49A08FA3-A0DB-48F2-BE9D-B29E141B9433}"/>
              </a:ext>
            </a:extLst>
          </p:cNvPr>
          <p:cNvSpPr>
            <a:spLocks noGrp="1"/>
          </p:cNvSpPr>
          <p:nvPr>
            <p:ph sz="half" idx="2"/>
          </p:nvPr>
        </p:nvSpPr>
        <p:spPr>
          <a:xfrm>
            <a:off x="555463" y="1060606"/>
            <a:ext cx="3852764" cy="5486400"/>
          </a:xfrm>
          <a:noFill/>
        </p:spPr>
        <p:txBody>
          <a:bodyPr>
            <a:normAutofit fontScale="62500" lnSpcReduction="20000"/>
          </a:bodyPr>
          <a:lstStyle/>
          <a:p>
            <a:pPr marL="0" indent="0" algn="just">
              <a:buNone/>
            </a:pPr>
            <a:r>
              <a:rPr lang="en-US" sz="2000" dirty="0" smtClean="0">
                <a:solidFill>
                  <a:schemeClr val="tx1"/>
                </a:solidFill>
                <a:latin typeface="Arial" pitchFamily="34" charset="0"/>
                <a:cs typeface="Arial" pitchFamily="34" charset="0"/>
              </a:rPr>
              <a:t>Your personalized chauffer will drive you back to Srinagar with wonderful memories of </a:t>
            </a:r>
            <a:r>
              <a:rPr lang="en-US" sz="2000" dirty="0" err="1" smtClean="0">
                <a:solidFill>
                  <a:schemeClr val="tx1"/>
                </a:solidFill>
                <a:latin typeface="Arial" pitchFamily="34" charset="0"/>
                <a:cs typeface="Arial" pitchFamily="34" charset="0"/>
              </a:rPr>
              <a:t>sonmarg</a:t>
            </a:r>
            <a:r>
              <a:rPr lang="en-US" sz="2000" dirty="0" smtClean="0">
                <a:solidFill>
                  <a:schemeClr val="tx1"/>
                </a:solidFill>
                <a:latin typeface="Arial" pitchFamily="34" charset="0"/>
                <a:cs typeface="Arial" pitchFamily="34" charset="0"/>
              </a:rPr>
              <a:t>. </a:t>
            </a:r>
          </a:p>
          <a:p>
            <a:pPr marL="0" indent="0" algn="just">
              <a:buNone/>
            </a:pPr>
            <a:r>
              <a:rPr lang="en-US" sz="2000" dirty="0" smtClean="0">
                <a:solidFill>
                  <a:schemeClr val="tx1"/>
                </a:solidFill>
                <a:latin typeface="Arial" pitchFamily="34" charset="0"/>
                <a:cs typeface="Arial" pitchFamily="34" charset="0"/>
              </a:rPr>
              <a:t>Check in your hotel to freshen up for a day tour of world famous Tulip Garden (Only for the month of April). It is the largest tulip garden in Asia spread over an area of about 30 hectares with millions of tulips. The hues of tulip flower will enhance your visual effects of color.</a:t>
            </a:r>
          </a:p>
          <a:p>
            <a:pPr marL="0" indent="0" algn="just">
              <a:buNone/>
            </a:pPr>
            <a:r>
              <a:rPr lang="en-US" sz="2000" dirty="0" smtClean="0">
                <a:solidFill>
                  <a:schemeClr val="tx1"/>
                </a:solidFill>
                <a:latin typeface="Arial" pitchFamily="34" charset="0"/>
                <a:cs typeface="Arial" pitchFamily="34" charset="0"/>
              </a:rPr>
              <a:t>A trip to Srinagar without visiting </a:t>
            </a:r>
            <a:r>
              <a:rPr lang="en-US" sz="2000" dirty="0" err="1" smtClean="0">
                <a:solidFill>
                  <a:schemeClr val="tx1"/>
                </a:solidFill>
                <a:latin typeface="Arial" pitchFamily="34" charset="0"/>
                <a:cs typeface="Arial" pitchFamily="34" charset="0"/>
              </a:rPr>
              <a:t>Mughal</a:t>
            </a:r>
            <a:r>
              <a:rPr lang="en-US" sz="2000" dirty="0" smtClean="0">
                <a:solidFill>
                  <a:schemeClr val="tx1"/>
                </a:solidFill>
                <a:latin typeface="Arial" pitchFamily="34" charset="0"/>
                <a:cs typeface="Arial" pitchFamily="34" charset="0"/>
              </a:rPr>
              <a:t> gardens is incomplete. Mesmerize yourself with the </a:t>
            </a:r>
            <a:r>
              <a:rPr lang="en-US" sz="2000" dirty="0" err="1" smtClean="0">
                <a:solidFill>
                  <a:schemeClr val="tx1"/>
                </a:solidFill>
                <a:latin typeface="Arial" pitchFamily="34" charset="0"/>
                <a:cs typeface="Arial" pitchFamily="34" charset="0"/>
              </a:rPr>
              <a:t>Mughal</a:t>
            </a:r>
            <a:r>
              <a:rPr lang="en-US" sz="2000" dirty="0" smtClean="0">
                <a:solidFill>
                  <a:schemeClr val="tx1"/>
                </a:solidFill>
                <a:latin typeface="Arial" pitchFamily="34" charset="0"/>
                <a:cs typeface="Arial" pitchFamily="34" charset="0"/>
              </a:rPr>
              <a:t> Gardens of Emperor </a:t>
            </a:r>
            <a:r>
              <a:rPr lang="en-US" sz="2000" dirty="0" err="1" smtClean="0">
                <a:solidFill>
                  <a:schemeClr val="tx1"/>
                </a:solidFill>
                <a:latin typeface="Arial" pitchFamily="34" charset="0"/>
                <a:cs typeface="Arial" pitchFamily="34" charset="0"/>
              </a:rPr>
              <a:t>Shahjahan</a:t>
            </a:r>
            <a:r>
              <a:rPr lang="en-US" sz="2000" dirty="0" smtClean="0">
                <a:solidFill>
                  <a:schemeClr val="tx1"/>
                </a:solidFill>
                <a:latin typeface="Arial" pitchFamily="34" charset="0"/>
                <a:cs typeface="Arial" pitchFamily="34" charset="0"/>
              </a:rPr>
              <a:t> which include Shalimar Garden, </a:t>
            </a:r>
            <a:r>
              <a:rPr lang="en-US" sz="2000" dirty="0" err="1" smtClean="0">
                <a:solidFill>
                  <a:schemeClr val="tx1"/>
                </a:solidFill>
                <a:latin typeface="Arial" pitchFamily="34" charset="0"/>
                <a:cs typeface="Arial" pitchFamily="34" charset="0"/>
              </a:rPr>
              <a:t>Nishat</a:t>
            </a:r>
            <a:r>
              <a:rPr lang="en-US" sz="2000" dirty="0" smtClean="0">
                <a:solidFill>
                  <a:schemeClr val="tx1"/>
                </a:solidFill>
                <a:latin typeface="Arial" pitchFamily="34" charset="0"/>
                <a:cs typeface="Arial" pitchFamily="34" charset="0"/>
              </a:rPr>
              <a:t> Garden and </a:t>
            </a:r>
            <a:r>
              <a:rPr lang="en-US" sz="2000" dirty="0" err="1" smtClean="0">
                <a:solidFill>
                  <a:schemeClr val="tx1"/>
                </a:solidFill>
                <a:latin typeface="Arial" pitchFamily="34" charset="0"/>
                <a:cs typeface="Arial" pitchFamily="34" charset="0"/>
              </a:rPr>
              <a:t>Cheshmashahi</a:t>
            </a:r>
            <a:r>
              <a:rPr lang="en-US" sz="2000" dirty="0" smtClean="0">
                <a:solidFill>
                  <a:schemeClr val="tx1"/>
                </a:solidFill>
                <a:latin typeface="Arial" pitchFamily="34" charset="0"/>
                <a:cs typeface="Arial" pitchFamily="34" charset="0"/>
              </a:rPr>
              <a:t> Garden.</a:t>
            </a:r>
          </a:p>
          <a:p>
            <a:pPr marL="0" indent="0" algn="just">
              <a:buNone/>
            </a:pPr>
            <a:r>
              <a:rPr lang="en-US" sz="2000" dirty="0" smtClean="0">
                <a:solidFill>
                  <a:schemeClr val="tx1"/>
                </a:solidFill>
                <a:latin typeface="Arial" pitchFamily="34" charset="0"/>
                <a:cs typeface="Arial" pitchFamily="34" charset="0"/>
              </a:rPr>
              <a:t>A day without a visit to famous </a:t>
            </a:r>
            <a:r>
              <a:rPr lang="en-US" sz="2000" dirty="0" err="1" smtClean="0">
                <a:solidFill>
                  <a:schemeClr val="tx1"/>
                </a:solidFill>
                <a:latin typeface="Arial" pitchFamily="34" charset="0"/>
                <a:cs typeface="Arial" pitchFamily="34" charset="0"/>
              </a:rPr>
              <a:t>Hazratbal</a:t>
            </a:r>
            <a:r>
              <a:rPr lang="en-US" sz="2000" dirty="0" smtClean="0">
                <a:solidFill>
                  <a:schemeClr val="tx1"/>
                </a:solidFill>
                <a:latin typeface="Arial" pitchFamily="34" charset="0"/>
                <a:cs typeface="Arial" pitchFamily="34" charset="0"/>
              </a:rPr>
              <a:t> Mosque is injustice to the tour. The mosque is an engineering marvel with a mesmerizing view of </a:t>
            </a:r>
            <a:r>
              <a:rPr lang="en-US" sz="2000" dirty="0" err="1" smtClean="0">
                <a:solidFill>
                  <a:schemeClr val="tx1"/>
                </a:solidFill>
                <a:latin typeface="Arial" pitchFamily="34" charset="0"/>
                <a:cs typeface="Arial" pitchFamily="34" charset="0"/>
              </a:rPr>
              <a:t>Nageen</a:t>
            </a:r>
            <a:r>
              <a:rPr lang="en-US" sz="2000" dirty="0" smtClean="0">
                <a:solidFill>
                  <a:schemeClr val="tx1"/>
                </a:solidFill>
                <a:latin typeface="Arial" pitchFamily="34" charset="0"/>
                <a:cs typeface="Arial" pitchFamily="34" charset="0"/>
              </a:rPr>
              <a:t> lake. The mosque is famous for the presence of holy relic which is believed to be many strands of hair of Prophet Muhammad's beard.</a:t>
            </a:r>
          </a:p>
          <a:p>
            <a:pPr marL="0" indent="0" algn="just">
              <a:buNone/>
            </a:pPr>
            <a:r>
              <a:rPr lang="en-US" sz="2000" dirty="0" smtClean="0">
                <a:solidFill>
                  <a:schemeClr val="tx1"/>
                </a:solidFill>
                <a:latin typeface="Arial" pitchFamily="34" charset="0"/>
                <a:cs typeface="Arial" pitchFamily="34" charset="0"/>
              </a:rPr>
              <a:t>If you have love for history then a visit to </a:t>
            </a:r>
            <a:r>
              <a:rPr lang="en-US" sz="2000" dirty="0" err="1" smtClean="0">
                <a:solidFill>
                  <a:schemeClr val="tx1"/>
                </a:solidFill>
                <a:latin typeface="Arial" pitchFamily="34" charset="0"/>
                <a:cs typeface="Arial" pitchFamily="34" charset="0"/>
              </a:rPr>
              <a:t>Parimahal</a:t>
            </a:r>
            <a:r>
              <a:rPr lang="en-US" sz="2000" dirty="0" smtClean="0">
                <a:solidFill>
                  <a:schemeClr val="tx1"/>
                </a:solidFill>
                <a:latin typeface="Arial" pitchFamily="34" charset="0"/>
                <a:cs typeface="Arial" pitchFamily="34" charset="0"/>
              </a:rPr>
              <a:t> and Shankar </a:t>
            </a:r>
            <a:r>
              <a:rPr lang="en-US" sz="2000" dirty="0" err="1" smtClean="0">
                <a:solidFill>
                  <a:schemeClr val="tx1"/>
                </a:solidFill>
                <a:latin typeface="Arial" pitchFamily="34" charset="0"/>
                <a:cs typeface="Arial" pitchFamily="34" charset="0"/>
              </a:rPr>
              <a:t>Acharaya</a:t>
            </a:r>
            <a:r>
              <a:rPr lang="en-US" sz="2000" dirty="0" smtClean="0">
                <a:solidFill>
                  <a:schemeClr val="tx1"/>
                </a:solidFill>
                <a:latin typeface="Arial" pitchFamily="34" charset="0"/>
                <a:cs typeface="Arial" pitchFamily="34" charset="0"/>
              </a:rPr>
              <a:t> temple is a must. </a:t>
            </a:r>
            <a:r>
              <a:rPr lang="en-US" sz="2000" dirty="0" err="1" smtClean="0">
                <a:solidFill>
                  <a:schemeClr val="tx1"/>
                </a:solidFill>
                <a:latin typeface="Arial" pitchFamily="34" charset="0"/>
                <a:cs typeface="Arial" pitchFamily="34" charset="0"/>
              </a:rPr>
              <a:t>Parimahal</a:t>
            </a:r>
            <a:r>
              <a:rPr lang="en-US" sz="2000" dirty="0" smtClean="0">
                <a:solidFill>
                  <a:schemeClr val="tx1"/>
                </a:solidFill>
                <a:latin typeface="Arial" pitchFamily="34" charset="0"/>
                <a:cs typeface="Arial" pitchFamily="34" charset="0"/>
              </a:rPr>
              <a:t> which once was a court of Music for </a:t>
            </a:r>
            <a:r>
              <a:rPr lang="en-US" sz="2000" dirty="0" err="1" smtClean="0">
                <a:solidFill>
                  <a:schemeClr val="tx1"/>
                </a:solidFill>
                <a:latin typeface="Arial" pitchFamily="34" charset="0"/>
                <a:cs typeface="Arial" pitchFamily="34" charset="0"/>
              </a:rPr>
              <a:t>Mughal</a:t>
            </a:r>
            <a:r>
              <a:rPr lang="en-US" sz="2000" dirty="0" smtClean="0">
                <a:solidFill>
                  <a:schemeClr val="tx1"/>
                </a:solidFill>
                <a:latin typeface="Arial" pitchFamily="34" charset="0"/>
                <a:cs typeface="Arial" pitchFamily="34" charset="0"/>
              </a:rPr>
              <a:t> Emperor Shah </a:t>
            </a:r>
            <a:r>
              <a:rPr lang="en-US" sz="2000" dirty="0" err="1" smtClean="0">
                <a:solidFill>
                  <a:schemeClr val="tx1"/>
                </a:solidFill>
                <a:latin typeface="Arial" pitchFamily="34" charset="0"/>
                <a:cs typeface="Arial" pitchFamily="34" charset="0"/>
              </a:rPr>
              <a:t>Jahan</a:t>
            </a:r>
            <a:r>
              <a:rPr lang="en-US" sz="2000" dirty="0" smtClean="0">
                <a:solidFill>
                  <a:schemeClr val="tx1"/>
                </a:solidFill>
                <a:latin typeface="Arial" pitchFamily="34" charset="0"/>
                <a:cs typeface="Arial" pitchFamily="34" charset="0"/>
              </a:rPr>
              <a:t> is a must visit and will enthrall you to the beauty of whole </a:t>
            </a:r>
            <a:r>
              <a:rPr lang="en-US" sz="2000" dirty="0" err="1" smtClean="0">
                <a:solidFill>
                  <a:schemeClr val="tx1"/>
                </a:solidFill>
                <a:latin typeface="Arial" pitchFamily="34" charset="0"/>
                <a:cs typeface="Arial" pitchFamily="34" charset="0"/>
              </a:rPr>
              <a:t>dal</a:t>
            </a:r>
            <a:r>
              <a:rPr lang="en-US" sz="2000" dirty="0" smtClean="0">
                <a:solidFill>
                  <a:schemeClr val="tx1"/>
                </a:solidFill>
                <a:latin typeface="Arial" pitchFamily="34" charset="0"/>
                <a:cs typeface="Arial" pitchFamily="34" charset="0"/>
              </a:rPr>
              <a:t> Lake. </a:t>
            </a:r>
            <a:r>
              <a:rPr lang="en-US" sz="2000" dirty="0" err="1" smtClean="0">
                <a:solidFill>
                  <a:schemeClr val="tx1"/>
                </a:solidFill>
                <a:latin typeface="Arial" pitchFamily="34" charset="0"/>
                <a:cs typeface="Arial" pitchFamily="34" charset="0"/>
              </a:rPr>
              <a:t>Shankaracharya</a:t>
            </a:r>
            <a:r>
              <a:rPr lang="en-US" sz="2000" dirty="0" smtClean="0">
                <a:solidFill>
                  <a:schemeClr val="tx1"/>
                </a:solidFill>
                <a:latin typeface="Arial" pitchFamily="34" charset="0"/>
                <a:cs typeface="Arial" pitchFamily="34" charset="0"/>
              </a:rPr>
              <a:t> temple which dates back to 300 BC and is dedicated to Lord Shiva is a historical place to visit. </a:t>
            </a:r>
          </a:p>
          <a:p>
            <a:pPr marL="0" indent="0" algn="just">
              <a:buNone/>
            </a:pPr>
            <a:r>
              <a:rPr lang="en-US" sz="2000" dirty="0" smtClean="0">
                <a:solidFill>
                  <a:schemeClr val="tx1"/>
                </a:solidFill>
                <a:latin typeface="Arial" pitchFamily="34" charset="0"/>
                <a:cs typeface="Arial" pitchFamily="34" charset="0"/>
              </a:rPr>
              <a:t>Return to your hotel with vivid memory of Kashmir for an overnight stay.</a:t>
            </a:r>
          </a:p>
          <a:p>
            <a:pPr marL="0" indent="0" algn="just">
              <a:buNone/>
            </a:pPr>
            <a:endParaRPr lang="en-US" b="1" dirty="0">
              <a:solidFill>
                <a:schemeClr val="tx1"/>
              </a:solidFill>
              <a:latin typeface="Bradley Hand ITC" panose="03070402050302030203" pitchFamily="66" charset="0"/>
            </a:endParaRPr>
          </a:p>
        </p:txBody>
      </p:sp>
      <p:sp>
        <p:nvSpPr>
          <p:cNvPr id="5" name="Title 6">
            <a:extLst>
              <a:ext uri="{FF2B5EF4-FFF2-40B4-BE49-F238E27FC236}">
                <a16:creationId xmlns="" xmlns:a16="http://schemas.microsoft.com/office/drawing/2014/main" id="{B3403EC0-9F9F-40DA-BDA6-26EEE494E607}"/>
              </a:ext>
            </a:extLst>
          </p:cNvPr>
          <p:cNvSpPr txBox="1">
            <a:spLocks/>
          </p:cNvSpPr>
          <p:nvPr/>
        </p:nvSpPr>
        <p:spPr>
          <a:xfrm>
            <a:off x="238125" y="81376"/>
            <a:ext cx="11736572" cy="541538"/>
          </a:xfrm>
          <a:prstGeom prst="rect">
            <a:avLst/>
          </a:prstGeom>
        </p:spPr>
        <p:txBody>
          <a:bodyPr vert="horz" lIns="91440" tIns="45720" rIns="91440" bIns="45720" rtlCol="0" anchor="t">
            <a:normAutofit fontScale="250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2800" b="1" dirty="0">
                <a:solidFill>
                  <a:srgbClr val="002060"/>
                </a:solidFill>
                <a:latin typeface="Algerian" pitchFamily="82" charset="0"/>
                <a:cs typeface="Arial" pitchFamily="34" charset="0"/>
              </a:rPr>
              <a:t>DAY  </a:t>
            </a:r>
            <a:r>
              <a:rPr lang="en-US" sz="12800" b="1" dirty="0" smtClean="0">
                <a:solidFill>
                  <a:srgbClr val="002060"/>
                </a:solidFill>
                <a:latin typeface="Algerian" pitchFamily="82" charset="0"/>
                <a:cs typeface="Arial" pitchFamily="34" charset="0"/>
              </a:rPr>
              <a:t>4</a:t>
            </a:r>
            <a:r>
              <a:rPr lang="en-US" sz="12800" b="1" dirty="0" smtClean="0">
                <a:solidFill>
                  <a:srgbClr val="002060"/>
                </a:solidFill>
                <a:latin typeface="Algerian" pitchFamily="82" charset="0"/>
                <a:cs typeface="Arial" pitchFamily="34" charset="0"/>
              </a:rPr>
              <a:t> </a:t>
            </a:r>
            <a:r>
              <a:rPr lang="en-US" sz="12800" b="1" dirty="0" smtClean="0">
                <a:solidFill>
                  <a:srgbClr val="002060"/>
                </a:solidFill>
                <a:latin typeface="Algerian" pitchFamily="82" charset="0"/>
                <a:cs typeface="Arial" pitchFamily="34" charset="0"/>
              </a:rPr>
              <a:t>– </a:t>
            </a:r>
            <a:r>
              <a:rPr lang="en-US" sz="12800" b="1" dirty="0" err="1" smtClean="0">
                <a:solidFill>
                  <a:srgbClr val="002060"/>
                </a:solidFill>
                <a:latin typeface="Algerian" pitchFamily="82" charset="0"/>
                <a:cs typeface="Arial" pitchFamily="34" charset="0"/>
              </a:rPr>
              <a:t>Songmarg</a:t>
            </a:r>
            <a:r>
              <a:rPr lang="en-US" sz="12800" b="1" dirty="0" smtClean="0">
                <a:solidFill>
                  <a:srgbClr val="002060"/>
                </a:solidFill>
                <a:latin typeface="Algerian" pitchFamily="82" charset="0"/>
                <a:cs typeface="Arial" pitchFamily="34" charset="0"/>
              </a:rPr>
              <a:t> to srinagar with local sightseeing</a:t>
            </a:r>
            <a:r>
              <a:rPr lang="en-US" sz="12800" b="1" dirty="0">
                <a:solidFill>
                  <a:srgbClr val="C00000"/>
                </a:solidFill>
                <a:latin typeface="Bradley Hand ITC" panose="03070402050302030203" pitchFamily="66" charset="0"/>
              </a:rPr>
              <a:t/>
            </a:r>
            <a:br>
              <a:rPr lang="en-US" sz="12800" b="1" dirty="0">
                <a:solidFill>
                  <a:srgbClr val="C00000"/>
                </a:solidFill>
                <a:latin typeface="Bradley Hand ITC" panose="03070402050302030203" pitchFamily="66" charset="0"/>
              </a:rPr>
            </a:br>
            <a:r>
              <a:rPr lang="en-US" sz="12800" b="1" dirty="0">
                <a:solidFill>
                  <a:srgbClr val="C00000"/>
                </a:solidFill>
                <a:latin typeface="Bradley Hand ITC" panose="03070402050302030203" pitchFamily="66" charset="0"/>
              </a:rPr>
              <a:t/>
            </a:r>
            <a:br>
              <a:rPr lang="en-US" sz="12800" b="1" dirty="0">
                <a:solidFill>
                  <a:srgbClr val="C00000"/>
                </a:solidFill>
                <a:latin typeface="Bradley Hand ITC" panose="03070402050302030203" pitchFamily="66" charset="0"/>
              </a:rPr>
            </a:br>
            <a:r>
              <a:rPr lang="en-US" dirty="0">
                <a:latin typeface="AR BERKLEY" panose="02000000000000000000" pitchFamily="2" charset="0"/>
              </a:rPr>
              <a:t/>
            </a:r>
            <a:br>
              <a:rPr lang="en-US" dirty="0">
                <a:latin typeface="AR BERKLEY" panose="02000000000000000000" pitchFamily="2" charset="0"/>
              </a:rPr>
            </a:br>
            <a:r>
              <a:rPr lang="en-US" dirty="0">
                <a:latin typeface="AR BERKLEY" panose="02000000000000000000" pitchFamily="2" charset="0"/>
              </a:rPr>
              <a:t/>
            </a:r>
            <a:br>
              <a:rPr lang="en-US" dirty="0">
                <a:latin typeface="AR BERKLEY" panose="02000000000000000000" pitchFamily="2" charset="0"/>
              </a:rPr>
            </a:br>
            <a:endParaRPr lang="en-US" dirty="0"/>
          </a:p>
        </p:txBody>
      </p:sp>
      <p:pic>
        <p:nvPicPr>
          <p:cNvPr id="10" name="Picture 9">
            <a:extLst>
              <a:ext uri="{FF2B5EF4-FFF2-40B4-BE49-F238E27FC236}">
                <a16:creationId xmlns="" xmlns:a16="http://schemas.microsoft.com/office/drawing/2014/main" id="{0DB7E267-C6F9-4298-8D28-D5293D5E5FB0}"/>
              </a:ext>
            </a:extLst>
          </p:cNvPr>
          <p:cNvPicPr preferRelativeResize="0">
            <a:picLocks/>
          </p:cNvPicPr>
          <p:nvPr/>
        </p:nvPicPr>
        <p:blipFill>
          <a:blip r:embed="rId2" cstate="print">
            <a:extLst>
              <a:ext uri="{28A0092B-C50C-407E-A947-70E740481C1C}">
                <a14:useLocalDpi xmlns:a14="http://schemas.microsoft.com/office/drawing/2010/main" xmlns="" val="0"/>
              </a:ext>
            </a:extLst>
          </a:blip>
          <a:stretch>
            <a:fillRect/>
          </a:stretch>
        </p:blipFill>
        <p:spPr>
          <a:xfrm>
            <a:off x="4533376" y="1136226"/>
            <a:ext cx="3657600" cy="2743200"/>
          </a:xfrm>
          <a:prstGeom prst="rect">
            <a:avLst/>
          </a:prstGeom>
        </p:spPr>
      </p:pic>
      <p:pic>
        <p:nvPicPr>
          <p:cNvPr id="12" name="Picture 11">
            <a:extLst>
              <a:ext uri="{FF2B5EF4-FFF2-40B4-BE49-F238E27FC236}">
                <a16:creationId xmlns="" xmlns:a16="http://schemas.microsoft.com/office/drawing/2014/main" id="{EA5BF7C8-02B9-48DE-811C-E8BF01BDBFB9}"/>
              </a:ext>
            </a:extLst>
          </p:cNvPr>
          <p:cNvPicPr preferRelativeResize="0">
            <a:picLocks/>
          </p:cNvPicPr>
          <p:nvPr/>
        </p:nvPicPr>
        <p:blipFill>
          <a:blip r:embed="rId3" cstate="print">
            <a:extLst>
              <a:ext uri="{28A0092B-C50C-407E-A947-70E740481C1C}">
                <a14:useLocalDpi xmlns:a14="http://schemas.microsoft.com/office/drawing/2010/main" xmlns="" val="0"/>
              </a:ext>
            </a:extLst>
          </a:blip>
          <a:stretch>
            <a:fillRect/>
          </a:stretch>
        </p:blipFill>
        <p:spPr>
          <a:xfrm rot="10800000" flipV="1">
            <a:off x="8191550" y="1114044"/>
            <a:ext cx="3657600" cy="2743200"/>
          </a:xfrm>
          <a:prstGeom prst="rect">
            <a:avLst/>
          </a:prstGeom>
        </p:spPr>
      </p:pic>
      <p:pic>
        <p:nvPicPr>
          <p:cNvPr id="13" name="Picture 12">
            <a:extLst>
              <a:ext uri="{FF2B5EF4-FFF2-40B4-BE49-F238E27FC236}">
                <a16:creationId xmlns="" xmlns:a16="http://schemas.microsoft.com/office/drawing/2014/main" id="{F8C69B33-C32A-4016-8524-B2090315970B}"/>
              </a:ext>
            </a:extLst>
          </p:cNvPr>
          <p:cNvPicPr preferRelativeResize="0">
            <a:picLocks/>
          </p:cNvPicPr>
          <p:nvPr/>
        </p:nvPicPr>
        <p:blipFill>
          <a:blip r:embed="rId4" cstate="print">
            <a:extLst>
              <a:ext uri="{28A0092B-C50C-407E-A947-70E740481C1C}">
                <a14:useLocalDpi xmlns:a14="http://schemas.microsoft.com/office/drawing/2010/main" xmlns="" val="0"/>
              </a:ext>
            </a:extLst>
          </a:blip>
          <a:stretch>
            <a:fillRect/>
          </a:stretch>
        </p:blipFill>
        <p:spPr>
          <a:xfrm>
            <a:off x="4533375" y="3875457"/>
            <a:ext cx="3657600" cy="2743200"/>
          </a:xfrm>
          <a:prstGeom prst="rect">
            <a:avLst/>
          </a:prstGeom>
        </p:spPr>
      </p:pic>
      <p:pic>
        <p:nvPicPr>
          <p:cNvPr id="15" name="Picture 14">
            <a:extLst>
              <a:ext uri="{FF2B5EF4-FFF2-40B4-BE49-F238E27FC236}">
                <a16:creationId xmlns="" xmlns:a16="http://schemas.microsoft.com/office/drawing/2014/main" id="{8F152147-0D0B-4775-9E86-C8196815B4E8}"/>
              </a:ext>
            </a:extLst>
          </p:cNvPr>
          <p:cNvPicPr preferRelativeResize="0">
            <a:picLocks/>
          </p:cNvPicPr>
          <p:nvPr/>
        </p:nvPicPr>
        <p:blipFill>
          <a:blip r:embed="rId5" cstate="print">
            <a:extLst>
              <a:ext uri="{28A0092B-C50C-407E-A947-70E740481C1C}">
                <a14:useLocalDpi xmlns:a14="http://schemas.microsoft.com/office/drawing/2010/main" xmlns="" val="0"/>
              </a:ext>
            </a:extLst>
          </a:blip>
          <a:stretch>
            <a:fillRect/>
          </a:stretch>
        </p:blipFill>
        <p:spPr>
          <a:xfrm rot="10800000" flipV="1">
            <a:off x="8227190" y="3879948"/>
            <a:ext cx="3657600" cy="2743200"/>
          </a:xfrm>
          <a:prstGeom prst="rect">
            <a:avLst/>
          </a:prstGeom>
        </p:spPr>
      </p:pic>
    </p:spTree>
    <p:extLst>
      <p:ext uri="{BB962C8B-B14F-4D97-AF65-F5344CB8AC3E}">
        <p14:creationId xmlns:p14="http://schemas.microsoft.com/office/powerpoint/2010/main" xmlns="" val="827876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5063" y="172165"/>
            <a:ext cx="8911687" cy="773766"/>
          </a:xfrm>
        </p:spPr>
        <p:txBody>
          <a:bodyPr>
            <a:normAutofit/>
          </a:bodyPr>
          <a:lstStyle/>
          <a:p>
            <a:pPr algn="ctr"/>
            <a:r>
              <a:rPr lang="en-US" sz="4000" b="1" dirty="0" smtClean="0">
                <a:solidFill>
                  <a:srgbClr val="002060"/>
                </a:solidFill>
                <a:latin typeface="Algerian" pitchFamily="82" charset="0"/>
              </a:rPr>
              <a:t>Houseboat Lily of Nageen</a:t>
            </a:r>
            <a:endParaRPr lang="en-US" sz="4000" dirty="0">
              <a:solidFill>
                <a:srgbClr val="002060"/>
              </a:solidFill>
              <a:latin typeface="Algerian" pitchFamily="82" charset="0"/>
            </a:endParaRPr>
          </a:p>
        </p:txBody>
      </p:sp>
      <p:pic>
        <p:nvPicPr>
          <p:cNvPr id="72706" name="Picture 2" descr="Gallery image of this property"/>
          <p:cNvPicPr>
            <a:picLocks noChangeAspect="1" noChangeArrowheads="1"/>
          </p:cNvPicPr>
          <p:nvPr/>
        </p:nvPicPr>
        <p:blipFill>
          <a:blip r:embed="rId2" cstate="print"/>
          <a:srcRect/>
          <a:stretch>
            <a:fillRect/>
          </a:stretch>
        </p:blipFill>
        <p:spPr bwMode="auto">
          <a:xfrm>
            <a:off x="2478361" y="1026737"/>
            <a:ext cx="4311322" cy="2967193"/>
          </a:xfrm>
          <a:prstGeom prst="rect">
            <a:avLst/>
          </a:prstGeom>
          <a:noFill/>
        </p:spPr>
      </p:pic>
      <p:pic>
        <p:nvPicPr>
          <p:cNvPr id="72708" name="Picture 4" descr="Gallery image of this property"/>
          <p:cNvPicPr>
            <a:picLocks noChangeAspect="1" noChangeArrowheads="1"/>
          </p:cNvPicPr>
          <p:nvPr/>
        </p:nvPicPr>
        <p:blipFill>
          <a:blip r:embed="rId3" cstate="print"/>
          <a:srcRect/>
          <a:stretch>
            <a:fillRect/>
          </a:stretch>
        </p:blipFill>
        <p:spPr bwMode="auto">
          <a:xfrm>
            <a:off x="6840153" y="4018549"/>
            <a:ext cx="3985502" cy="2659078"/>
          </a:xfrm>
          <a:prstGeom prst="rect">
            <a:avLst/>
          </a:prstGeom>
          <a:noFill/>
        </p:spPr>
      </p:pic>
      <p:pic>
        <p:nvPicPr>
          <p:cNvPr id="72710" name="Picture 6" descr="Gallery image of this property"/>
          <p:cNvPicPr>
            <a:picLocks noChangeAspect="1" noChangeArrowheads="1"/>
          </p:cNvPicPr>
          <p:nvPr/>
        </p:nvPicPr>
        <p:blipFill>
          <a:blip r:embed="rId4" cstate="print"/>
          <a:srcRect/>
          <a:stretch>
            <a:fillRect/>
          </a:stretch>
        </p:blipFill>
        <p:spPr bwMode="auto">
          <a:xfrm>
            <a:off x="6831724" y="1019753"/>
            <a:ext cx="3993931" cy="2974177"/>
          </a:xfrm>
          <a:prstGeom prst="rect">
            <a:avLst/>
          </a:prstGeom>
          <a:noFill/>
        </p:spPr>
      </p:pic>
      <p:pic>
        <p:nvPicPr>
          <p:cNvPr id="72712" name="Picture 8" descr="Gallery image of this property"/>
          <p:cNvPicPr>
            <a:picLocks noChangeAspect="1" noChangeArrowheads="1"/>
          </p:cNvPicPr>
          <p:nvPr/>
        </p:nvPicPr>
        <p:blipFill>
          <a:blip r:embed="rId5" cstate="print"/>
          <a:srcRect/>
          <a:stretch>
            <a:fillRect/>
          </a:stretch>
        </p:blipFill>
        <p:spPr bwMode="auto">
          <a:xfrm>
            <a:off x="2459421" y="4030693"/>
            <a:ext cx="4330247" cy="2632865"/>
          </a:xfrm>
          <a:prstGeom prst="rect">
            <a:avLst/>
          </a:prstGeom>
          <a:noFill/>
        </p:spPr>
      </p:pic>
      <p:sp>
        <p:nvSpPr>
          <p:cNvPr id="8" name="Title 4"/>
          <p:cNvSpPr txBox="1">
            <a:spLocks/>
          </p:cNvSpPr>
          <p:nvPr/>
        </p:nvSpPr>
        <p:spPr>
          <a:xfrm>
            <a:off x="339005" y="1376856"/>
            <a:ext cx="1899697" cy="1366344"/>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endParaRPr lang="en-US" sz="1200" b="1" dirty="0" smtClean="0">
              <a:solidFill>
                <a:srgbClr val="002060"/>
              </a:solidFill>
              <a:latin typeface="Arial" pitchFamily="34" charset="0"/>
              <a:ea typeface="+mj-ea"/>
              <a:cs typeface="Arial" pitchFamily="34" charset="0"/>
            </a:endParaRPr>
          </a:p>
          <a:p>
            <a:pPr>
              <a:spcBef>
                <a:spcPct val="0"/>
              </a:spcBef>
              <a:defRPr/>
            </a:pPr>
            <a:r>
              <a:rPr lang="en-US" sz="1600" b="1" baseline="30000" dirty="0" smtClean="0">
                <a:solidFill>
                  <a:srgbClr val="002060"/>
                </a:solidFill>
                <a:latin typeface="Arial" pitchFamily="34" charset="0"/>
                <a:cs typeface="Arial" pitchFamily="34" charset="0"/>
              </a:rPr>
              <a:t>Location: Srinagar</a:t>
            </a:r>
            <a:r>
              <a:rPr lang="en-US" sz="1600" b="1" dirty="0" smtClean="0">
                <a:solidFill>
                  <a:srgbClr val="002060"/>
                </a:solidFill>
                <a:latin typeface="Arial" pitchFamily="34" charset="0"/>
                <a:cs typeface="Arial" pitchFamily="34" charset="0"/>
              </a:rPr>
              <a:t>  </a:t>
            </a:r>
          </a:p>
          <a:p>
            <a:pPr marL="0" marR="0" lvl="0" indent="0" algn="l" defTabSz="457200" rtl="0" eaLnBrk="1" fontAlgn="auto" latinLnBrk="0" hangingPunct="1">
              <a:lnSpc>
                <a:spcPct val="100000"/>
              </a:lnSpc>
              <a:spcBef>
                <a:spcPct val="0"/>
              </a:spcBef>
              <a:spcAft>
                <a:spcPts val="0"/>
              </a:spcAft>
              <a:buClrTx/>
              <a:buSzTx/>
              <a:buFontTx/>
              <a:buNone/>
              <a:tabLst/>
              <a:defRPr/>
            </a:pPr>
            <a:r>
              <a:rPr lang="en-US" sz="1600" b="1" dirty="0" smtClean="0">
                <a:solidFill>
                  <a:srgbClr val="002060"/>
                </a:solidFill>
                <a:latin typeface="Arial" pitchFamily="34" charset="0"/>
                <a:ea typeface="+mj-ea"/>
                <a:cs typeface="Arial" pitchFamily="34" charset="0"/>
              </a:rPr>
              <a:t>Night Stay</a:t>
            </a:r>
            <a:r>
              <a:rPr lang="en-US" sz="1600" b="1" dirty="0" smtClean="0">
                <a:solidFill>
                  <a:srgbClr val="002060"/>
                </a:solidFill>
                <a:latin typeface="Arial" pitchFamily="34" charset="0"/>
                <a:ea typeface="+mj-ea"/>
                <a:cs typeface="Arial" pitchFamily="34" charset="0"/>
              </a:rPr>
              <a:t>:</a:t>
            </a:r>
            <a:endParaRPr lang="en-US" sz="1600" b="1" dirty="0" smtClean="0">
              <a:solidFill>
                <a:srgbClr val="002060"/>
              </a:solidFill>
              <a:latin typeface="Arial" pitchFamily="34" charset="0"/>
              <a:ea typeface="+mj-ea"/>
              <a:cs typeface="Arial"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lang="en-US" sz="2400" b="1" dirty="0" smtClean="0">
                <a:solidFill>
                  <a:srgbClr val="002060"/>
                </a:solidFill>
                <a:latin typeface="Arial" pitchFamily="34" charset="0"/>
                <a:ea typeface="+mj-ea"/>
                <a:cs typeface="Arial" pitchFamily="34" charset="0"/>
              </a:rPr>
              <a:t>4</a:t>
            </a:r>
            <a:r>
              <a:rPr lang="en-US" sz="2400" b="1" baseline="30000" dirty="0" smtClean="0">
                <a:solidFill>
                  <a:srgbClr val="002060"/>
                </a:solidFill>
                <a:latin typeface="Arial" pitchFamily="34" charset="0"/>
                <a:ea typeface="+mj-ea"/>
                <a:cs typeface="Arial" pitchFamily="34" charset="0"/>
              </a:rPr>
              <a:t>th</a:t>
            </a:r>
            <a:endParaRPr lang="en-US" sz="2400" b="1" dirty="0" smtClean="0">
              <a:solidFill>
                <a:srgbClr val="002060"/>
              </a:solidFill>
              <a:latin typeface="Arial" pitchFamily="34" charset="0"/>
              <a:ea typeface="+mj-ea"/>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A513E241-F013-41A5-A9D0-0F9F26D3B51E}"/>
              </a:ext>
            </a:extLst>
          </p:cNvPr>
          <p:cNvSpPr>
            <a:spLocks noGrp="1"/>
          </p:cNvSpPr>
          <p:nvPr>
            <p:ph type="title"/>
          </p:nvPr>
        </p:nvSpPr>
        <p:spPr>
          <a:xfrm>
            <a:off x="1216241" y="674703"/>
            <a:ext cx="10821878" cy="541538"/>
          </a:xfrm>
        </p:spPr>
        <p:txBody>
          <a:bodyPr>
            <a:normAutofit fontScale="90000"/>
          </a:bodyPr>
          <a:lstStyle/>
          <a:p>
            <a:pPr algn="ctr"/>
            <a:r>
              <a:rPr lang="en-US" sz="2900" b="1" dirty="0">
                <a:solidFill>
                  <a:srgbClr val="C00000"/>
                </a:solidFill>
                <a:latin typeface="Bradley Hand ITC" panose="03070402050302030203" pitchFamily="66" charset="0"/>
              </a:rPr>
              <a:t/>
            </a:r>
            <a:br>
              <a:rPr lang="en-US" sz="2900" b="1" dirty="0">
                <a:solidFill>
                  <a:srgbClr val="C00000"/>
                </a:solidFill>
                <a:latin typeface="Bradley Hand ITC" panose="03070402050302030203" pitchFamily="66" charset="0"/>
              </a:rPr>
            </a:br>
            <a:r>
              <a:rPr lang="en-US" b="1" dirty="0">
                <a:solidFill>
                  <a:srgbClr val="C00000"/>
                </a:solidFill>
                <a:latin typeface="Bradley Hand ITC" panose="03070402050302030203" pitchFamily="66" charset="0"/>
              </a:rPr>
              <a:t/>
            </a:r>
            <a:br>
              <a:rPr lang="en-US" b="1" dirty="0">
                <a:solidFill>
                  <a:srgbClr val="C00000"/>
                </a:solidFill>
                <a:latin typeface="Bradley Hand ITC" panose="03070402050302030203" pitchFamily="66" charset="0"/>
              </a:rPr>
            </a:br>
            <a:r>
              <a:rPr lang="en-US" dirty="0">
                <a:latin typeface="AR BERKLEY" panose="02000000000000000000" pitchFamily="2" charset="0"/>
              </a:rPr>
              <a:t/>
            </a:r>
            <a:br>
              <a:rPr lang="en-US" dirty="0">
                <a:latin typeface="AR BERKLEY" panose="02000000000000000000" pitchFamily="2" charset="0"/>
              </a:rPr>
            </a:br>
            <a:r>
              <a:rPr lang="en-US" dirty="0">
                <a:latin typeface="AR BERKLEY" panose="02000000000000000000" pitchFamily="2" charset="0"/>
              </a:rPr>
              <a:t/>
            </a:r>
            <a:br>
              <a:rPr lang="en-US" dirty="0">
                <a:latin typeface="AR BERKLEY" panose="02000000000000000000" pitchFamily="2" charset="0"/>
              </a:rPr>
            </a:br>
            <a:endParaRPr lang="en-US" dirty="0"/>
          </a:p>
        </p:txBody>
      </p:sp>
      <p:sp>
        <p:nvSpPr>
          <p:cNvPr id="9" name="Content Placeholder 8">
            <a:extLst>
              <a:ext uri="{FF2B5EF4-FFF2-40B4-BE49-F238E27FC236}">
                <a16:creationId xmlns="" xmlns:a16="http://schemas.microsoft.com/office/drawing/2014/main" id="{49A08FA3-A0DB-48F2-BE9D-B29E141B9433}"/>
              </a:ext>
            </a:extLst>
          </p:cNvPr>
          <p:cNvSpPr>
            <a:spLocks noGrp="1"/>
          </p:cNvSpPr>
          <p:nvPr>
            <p:ph sz="half" idx="2"/>
          </p:nvPr>
        </p:nvSpPr>
        <p:spPr>
          <a:xfrm>
            <a:off x="798992" y="1216241"/>
            <a:ext cx="3657600" cy="5486400"/>
          </a:xfrm>
          <a:noFill/>
        </p:spPr>
        <p:txBody>
          <a:bodyPr>
            <a:normAutofit fontScale="92500" lnSpcReduction="20000"/>
          </a:bodyPr>
          <a:lstStyle/>
          <a:p>
            <a:pPr marL="0" indent="0" algn="just">
              <a:buNone/>
            </a:pPr>
            <a:r>
              <a:rPr lang="en-US" dirty="0">
                <a:solidFill>
                  <a:schemeClr val="tx1"/>
                </a:solidFill>
                <a:latin typeface="Arial" pitchFamily="34" charset="0"/>
                <a:cs typeface="Arial" pitchFamily="34" charset="0"/>
              </a:rPr>
              <a:t>After your pickup move towards Pahalgam</a:t>
            </a:r>
          </a:p>
          <a:p>
            <a:pPr marL="0" indent="0" algn="just">
              <a:buNone/>
            </a:pPr>
            <a:r>
              <a:rPr lang="en-US" dirty="0">
                <a:solidFill>
                  <a:schemeClr val="tx1"/>
                </a:solidFill>
                <a:latin typeface="Arial" pitchFamily="34" charset="0"/>
                <a:cs typeface="Arial" pitchFamily="34" charset="0"/>
              </a:rPr>
              <a:t>Your personalized chauffer will drive you to </a:t>
            </a:r>
            <a:r>
              <a:rPr lang="en-US" dirty="0" err="1">
                <a:solidFill>
                  <a:schemeClr val="tx1"/>
                </a:solidFill>
                <a:latin typeface="Arial" pitchFamily="34" charset="0"/>
                <a:cs typeface="Arial" pitchFamily="34" charset="0"/>
              </a:rPr>
              <a:t>Pahalgham</a:t>
            </a:r>
            <a:r>
              <a:rPr lang="en-US" dirty="0">
                <a:solidFill>
                  <a:schemeClr val="tx1"/>
                </a:solidFill>
                <a:latin typeface="Arial" pitchFamily="34" charset="0"/>
                <a:cs typeface="Arial" pitchFamily="34" charset="0"/>
              </a:rPr>
              <a:t>. A drive of 2 hours will land you in </a:t>
            </a:r>
            <a:r>
              <a:rPr lang="en-US" dirty="0" err="1">
                <a:solidFill>
                  <a:schemeClr val="tx1"/>
                </a:solidFill>
                <a:latin typeface="Arial" pitchFamily="34" charset="0"/>
                <a:cs typeface="Arial" pitchFamily="34" charset="0"/>
              </a:rPr>
              <a:t>Pahalgham</a:t>
            </a:r>
            <a:r>
              <a:rPr lang="en-US" dirty="0">
                <a:solidFill>
                  <a:schemeClr val="tx1"/>
                </a:solidFill>
                <a:latin typeface="Arial" pitchFamily="34" charset="0"/>
                <a:cs typeface="Arial" pitchFamily="34" charset="0"/>
              </a:rPr>
              <a:t>. </a:t>
            </a:r>
          </a:p>
          <a:p>
            <a:pPr marL="0" indent="0" algn="just">
              <a:buNone/>
            </a:pPr>
            <a:r>
              <a:rPr lang="en-US" dirty="0">
                <a:solidFill>
                  <a:schemeClr val="tx1"/>
                </a:solidFill>
                <a:latin typeface="Arial" pitchFamily="34" charset="0"/>
                <a:cs typeface="Arial" pitchFamily="34" charset="0"/>
              </a:rPr>
              <a:t>During your travel on your way you can visit the </a:t>
            </a:r>
            <a:r>
              <a:rPr lang="en-US" dirty="0" err="1">
                <a:solidFill>
                  <a:schemeClr val="tx1"/>
                </a:solidFill>
                <a:latin typeface="Arial" pitchFamily="34" charset="0"/>
                <a:cs typeface="Arial" pitchFamily="34" charset="0"/>
              </a:rPr>
              <a:t>Awantipora</a:t>
            </a:r>
            <a:r>
              <a:rPr lang="en-US" dirty="0">
                <a:solidFill>
                  <a:schemeClr val="tx1"/>
                </a:solidFill>
                <a:latin typeface="Arial" pitchFamily="34" charset="0"/>
                <a:cs typeface="Arial" pitchFamily="34" charset="0"/>
              </a:rPr>
              <a:t> Ruins and Saffron fields. </a:t>
            </a:r>
            <a:r>
              <a:rPr lang="en-US" dirty="0" err="1">
                <a:solidFill>
                  <a:schemeClr val="tx1"/>
                </a:solidFill>
                <a:latin typeface="Arial" pitchFamily="34" charset="0"/>
                <a:cs typeface="Arial" pitchFamily="34" charset="0"/>
              </a:rPr>
              <a:t>Awantipora</a:t>
            </a:r>
            <a:r>
              <a:rPr lang="en-US" dirty="0">
                <a:solidFill>
                  <a:schemeClr val="tx1"/>
                </a:solidFill>
                <a:latin typeface="Arial" pitchFamily="34" charset="0"/>
                <a:cs typeface="Arial" pitchFamily="34" charset="0"/>
              </a:rPr>
              <a:t> ruins are a number of ancient Hindu temples built by King Avantivarman (AD 855- 883) when he chose the site as his capital.</a:t>
            </a:r>
          </a:p>
          <a:p>
            <a:pPr marL="0" indent="0" algn="just">
              <a:buNone/>
            </a:pPr>
            <a:r>
              <a:rPr lang="en-US" dirty="0">
                <a:solidFill>
                  <a:schemeClr val="tx1"/>
                </a:solidFill>
                <a:latin typeface="Arial" pitchFamily="34" charset="0"/>
                <a:cs typeface="Arial" pitchFamily="34" charset="0"/>
              </a:rPr>
              <a:t>Check in your hotel to freshen up for a day tour to the Bollywood city of Kashmir.</a:t>
            </a:r>
          </a:p>
          <a:p>
            <a:pPr marL="0" indent="0" algn="just">
              <a:buNone/>
            </a:pPr>
            <a:r>
              <a:rPr lang="en-US" dirty="0">
                <a:solidFill>
                  <a:schemeClr val="tx1"/>
                </a:solidFill>
                <a:latin typeface="Arial" pitchFamily="34" charset="0"/>
                <a:cs typeface="Arial" pitchFamily="34" charset="0"/>
              </a:rPr>
              <a:t>You will be mesmerized with the beauty of river </a:t>
            </a:r>
            <a:r>
              <a:rPr lang="en-US" dirty="0" err="1">
                <a:solidFill>
                  <a:schemeClr val="tx1"/>
                </a:solidFill>
                <a:latin typeface="Arial" pitchFamily="34" charset="0"/>
                <a:cs typeface="Arial" pitchFamily="34" charset="0"/>
              </a:rPr>
              <a:t>lidder</a:t>
            </a:r>
            <a:r>
              <a:rPr lang="en-US" dirty="0">
                <a:solidFill>
                  <a:schemeClr val="tx1"/>
                </a:solidFill>
                <a:latin typeface="Arial" pitchFamily="34" charset="0"/>
                <a:cs typeface="Arial" pitchFamily="34" charset="0"/>
              </a:rPr>
              <a:t>.</a:t>
            </a:r>
          </a:p>
          <a:p>
            <a:pPr marL="0" indent="0" algn="just">
              <a:buNone/>
            </a:pPr>
            <a:r>
              <a:rPr lang="en-US" dirty="0">
                <a:solidFill>
                  <a:schemeClr val="tx1"/>
                </a:solidFill>
                <a:latin typeface="Arial" pitchFamily="34" charset="0"/>
                <a:cs typeface="Arial" pitchFamily="34" charset="0"/>
              </a:rPr>
              <a:t>Retire back to your hotel for a delicacies of dinner and comfort of your bed with </a:t>
            </a:r>
            <a:r>
              <a:rPr lang="en-US" dirty="0" err="1">
                <a:solidFill>
                  <a:schemeClr val="tx1"/>
                </a:solidFill>
                <a:latin typeface="Arial" pitchFamily="34" charset="0"/>
                <a:cs typeface="Arial" pitchFamily="34" charset="0"/>
              </a:rPr>
              <a:t>cherishable</a:t>
            </a:r>
            <a:r>
              <a:rPr lang="en-US" dirty="0">
                <a:solidFill>
                  <a:schemeClr val="tx1"/>
                </a:solidFill>
                <a:latin typeface="Arial" pitchFamily="34" charset="0"/>
                <a:cs typeface="Arial" pitchFamily="34" charset="0"/>
              </a:rPr>
              <a:t> memories.</a:t>
            </a:r>
          </a:p>
          <a:p>
            <a:pPr marL="0" indent="0" algn="just">
              <a:buNone/>
            </a:pPr>
            <a:endParaRPr lang="en-US" b="1" dirty="0">
              <a:solidFill>
                <a:schemeClr val="tx1"/>
              </a:solidFill>
              <a:latin typeface="Bradley Hand ITC" panose="03070402050302030203" pitchFamily="66" charset="0"/>
            </a:endParaRPr>
          </a:p>
        </p:txBody>
      </p:sp>
      <p:sp>
        <p:nvSpPr>
          <p:cNvPr id="5" name="Title 6">
            <a:extLst>
              <a:ext uri="{FF2B5EF4-FFF2-40B4-BE49-F238E27FC236}">
                <a16:creationId xmlns="" xmlns:a16="http://schemas.microsoft.com/office/drawing/2014/main" id="{B3403EC0-9F9F-40DA-BDA6-26EEE494E607}"/>
              </a:ext>
            </a:extLst>
          </p:cNvPr>
          <p:cNvSpPr txBox="1">
            <a:spLocks/>
          </p:cNvSpPr>
          <p:nvPr/>
        </p:nvSpPr>
        <p:spPr>
          <a:xfrm>
            <a:off x="247650" y="81375"/>
            <a:ext cx="11944350" cy="613503"/>
          </a:xfrm>
          <a:prstGeom prst="rect">
            <a:avLst/>
          </a:prstGeom>
        </p:spPr>
        <p:txBody>
          <a:bodyPr vert="horz" lIns="91440" tIns="45720" rIns="91440" bIns="45720" rtlCol="0" anchor="t">
            <a:normAutofit fontScale="250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2800" b="1" dirty="0">
                <a:solidFill>
                  <a:srgbClr val="002060"/>
                </a:solidFill>
                <a:latin typeface="Algerian" pitchFamily="82" charset="0"/>
                <a:cs typeface="Arial" pitchFamily="34" charset="0"/>
              </a:rPr>
              <a:t>DAY </a:t>
            </a:r>
            <a:r>
              <a:rPr lang="en-US" sz="12800" b="1" dirty="0" smtClean="0">
                <a:solidFill>
                  <a:srgbClr val="002060"/>
                </a:solidFill>
                <a:latin typeface="Algerian" pitchFamily="82" charset="0"/>
                <a:cs typeface="Arial" pitchFamily="34" charset="0"/>
              </a:rPr>
              <a:t>5</a:t>
            </a:r>
            <a:r>
              <a:rPr lang="en-US" sz="12800" b="1" dirty="0" smtClean="0">
                <a:solidFill>
                  <a:srgbClr val="002060"/>
                </a:solidFill>
                <a:latin typeface="Algerian" pitchFamily="82" charset="0"/>
                <a:cs typeface="Arial" pitchFamily="34" charset="0"/>
              </a:rPr>
              <a:t>-   </a:t>
            </a:r>
            <a:r>
              <a:rPr lang="en-US" sz="12800" b="1" dirty="0" smtClean="0">
                <a:solidFill>
                  <a:srgbClr val="002060"/>
                </a:solidFill>
                <a:latin typeface="Algerian" pitchFamily="82" charset="0"/>
                <a:cs typeface="Arial" pitchFamily="34" charset="0"/>
              </a:rPr>
              <a:t>SRINAGAR </a:t>
            </a:r>
            <a:r>
              <a:rPr lang="en-US" sz="12800" b="1" dirty="0">
                <a:solidFill>
                  <a:srgbClr val="002060"/>
                </a:solidFill>
                <a:latin typeface="Algerian" pitchFamily="82" charset="0"/>
                <a:cs typeface="Arial" pitchFamily="34" charset="0"/>
              </a:rPr>
              <a:t>TO PAHALGHAM</a:t>
            </a:r>
            <a:r>
              <a:rPr lang="en-US" sz="12800" b="1" dirty="0">
                <a:solidFill>
                  <a:srgbClr val="C00000"/>
                </a:solidFill>
                <a:latin typeface="Bradley Hand ITC" panose="03070402050302030203" pitchFamily="66" charset="0"/>
              </a:rPr>
              <a:t/>
            </a:r>
            <a:br>
              <a:rPr lang="en-US" sz="12800" b="1" dirty="0">
                <a:solidFill>
                  <a:srgbClr val="C00000"/>
                </a:solidFill>
                <a:latin typeface="Bradley Hand ITC" panose="03070402050302030203" pitchFamily="66" charset="0"/>
              </a:rPr>
            </a:br>
            <a:r>
              <a:rPr lang="en-US" sz="12800" b="1" dirty="0">
                <a:solidFill>
                  <a:srgbClr val="C00000"/>
                </a:solidFill>
                <a:latin typeface="Bradley Hand ITC" panose="03070402050302030203" pitchFamily="66" charset="0"/>
              </a:rPr>
              <a:t/>
            </a:r>
            <a:br>
              <a:rPr lang="en-US" sz="12800" b="1" dirty="0">
                <a:solidFill>
                  <a:srgbClr val="C00000"/>
                </a:solidFill>
                <a:latin typeface="Bradley Hand ITC" panose="03070402050302030203" pitchFamily="66" charset="0"/>
              </a:rPr>
            </a:br>
            <a:r>
              <a:rPr lang="en-US" dirty="0">
                <a:latin typeface="AR BERKLEY" panose="02000000000000000000" pitchFamily="2" charset="0"/>
              </a:rPr>
              <a:t/>
            </a:r>
            <a:br>
              <a:rPr lang="en-US" dirty="0">
                <a:latin typeface="AR BERKLEY" panose="02000000000000000000" pitchFamily="2" charset="0"/>
              </a:rPr>
            </a:br>
            <a:r>
              <a:rPr lang="en-US" dirty="0">
                <a:latin typeface="AR BERKLEY" panose="02000000000000000000" pitchFamily="2" charset="0"/>
              </a:rPr>
              <a:t/>
            </a:r>
            <a:br>
              <a:rPr lang="en-US" dirty="0">
                <a:latin typeface="AR BERKLEY" panose="02000000000000000000" pitchFamily="2" charset="0"/>
              </a:rPr>
            </a:br>
            <a:endParaRPr lang="en-US" dirty="0"/>
          </a:p>
        </p:txBody>
      </p:sp>
      <p:pic>
        <p:nvPicPr>
          <p:cNvPr id="3" name="Picture 2">
            <a:extLst>
              <a:ext uri="{FF2B5EF4-FFF2-40B4-BE49-F238E27FC236}">
                <a16:creationId xmlns="" xmlns:a16="http://schemas.microsoft.com/office/drawing/2014/main" id="{E18F525B-0601-433D-B16E-5816DBC76E61}"/>
              </a:ext>
            </a:extLst>
          </p:cNvPr>
          <p:cNvPicPr preferRelativeResize="0">
            <a:picLocks/>
          </p:cNvPicPr>
          <p:nvPr/>
        </p:nvPicPr>
        <p:blipFill>
          <a:blip r:embed="rId2" cstate="print">
            <a:extLst>
              <a:ext uri="{28A0092B-C50C-407E-A947-70E740481C1C}">
                <a14:useLocalDpi xmlns="" xmlns:a14="http://schemas.microsoft.com/office/drawing/2010/main" val="0"/>
              </a:ext>
            </a:extLst>
          </a:blip>
          <a:stretch>
            <a:fillRect/>
          </a:stretch>
        </p:blipFill>
        <p:spPr>
          <a:xfrm>
            <a:off x="4744005" y="1216241"/>
            <a:ext cx="3657600" cy="2743200"/>
          </a:xfrm>
          <a:prstGeom prst="rect">
            <a:avLst/>
          </a:prstGeom>
        </p:spPr>
      </p:pic>
      <p:pic>
        <p:nvPicPr>
          <p:cNvPr id="8" name="Picture 7">
            <a:extLst>
              <a:ext uri="{FF2B5EF4-FFF2-40B4-BE49-F238E27FC236}">
                <a16:creationId xmlns="" xmlns:a16="http://schemas.microsoft.com/office/drawing/2014/main" id="{0D59D21E-5B7A-471E-BF4C-53A40367A236}"/>
              </a:ext>
            </a:extLst>
          </p:cNvPr>
          <p:cNvPicPr preferRelativeResize="0">
            <a:picLocks/>
          </p:cNvPicPr>
          <p:nvPr/>
        </p:nvPicPr>
        <p:blipFill>
          <a:blip r:embed="rId3" cstate="print">
            <a:extLst>
              <a:ext uri="{28A0092B-C50C-407E-A947-70E740481C1C}">
                <a14:useLocalDpi xmlns="" xmlns:a14="http://schemas.microsoft.com/office/drawing/2010/main" val="0"/>
              </a:ext>
            </a:extLst>
          </a:blip>
          <a:stretch>
            <a:fillRect/>
          </a:stretch>
        </p:blipFill>
        <p:spPr>
          <a:xfrm>
            <a:off x="8427959" y="1216241"/>
            <a:ext cx="3657600" cy="2743200"/>
          </a:xfrm>
          <a:prstGeom prst="rect">
            <a:avLst/>
          </a:prstGeom>
        </p:spPr>
      </p:pic>
      <p:pic>
        <p:nvPicPr>
          <p:cNvPr id="11" name="Picture 10">
            <a:extLst>
              <a:ext uri="{FF2B5EF4-FFF2-40B4-BE49-F238E27FC236}">
                <a16:creationId xmlns="" xmlns:a16="http://schemas.microsoft.com/office/drawing/2014/main" id="{B6510BA3-FFB9-4AED-B73B-DD79481FECA2}"/>
              </a:ext>
            </a:extLst>
          </p:cNvPr>
          <p:cNvPicPr preferRelativeResize="0">
            <a:picLocks/>
          </p:cNvPicPr>
          <p:nvPr/>
        </p:nvPicPr>
        <p:blipFill>
          <a:blip r:embed="rId4" cstate="print">
            <a:extLst>
              <a:ext uri="{28A0092B-C50C-407E-A947-70E740481C1C}">
                <a14:useLocalDpi xmlns="" xmlns:a14="http://schemas.microsoft.com/office/drawing/2010/main" val="0"/>
              </a:ext>
            </a:extLst>
          </a:blip>
          <a:stretch>
            <a:fillRect/>
          </a:stretch>
        </p:blipFill>
        <p:spPr>
          <a:xfrm>
            <a:off x="4734480" y="4033425"/>
            <a:ext cx="3657600" cy="2743200"/>
          </a:xfrm>
          <a:prstGeom prst="rect">
            <a:avLst/>
          </a:prstGeom>
        </p:spPr>
      </p:pic>
      <p:pic>
        <p:nvPicPr>
          <p:cNvPr id="14" name="Picture 13">
            <a:extLst>
              <a:ext uri="{FF2B5EF4-FFF2-40B4-BE49-F238E27FC236}">
                <a16:creationId xmlns="" xmlns:a16="http://schemas.microsoft.com/office/drawing/2014/main" id="{8ADF5E9C-DCFF-4D17-A27E-DD6E008ACFE7}"/>
              </a:ext>
            </a:extLst>
          </p:cNvPr>
          <p:cNvPicPr preferRelativeResize="0">
            <a:picLocks/>
          </p:cNvPicPr>
          <p:nvPr/>
        </p:nvPicPr>
        <p:blipFill>
          <a:blip r:embed="rId5" cstate="print">
            <a:extLst>
              <a:ext uri="{28A0092B-C50C-407E-A947-70E740481C1C}">
                <a14:useLocalDpi xmlns="" xmlns:a14="http://schemas.microsoft.com/office/drawing/2010/main" val="0"/>
              </a:ext>
            </a:extLst>
          </a:blip>
          <a:stretch>
            <a:fillRect/>
          </a:stretch>
        </p:blipFill>
        <p:spPr>
          <a:xfrm>
            <a:off x="8427404" y="3999504"/>
            <a:ext cx="3657600" cy="2743200"/>
          </a:xfrm>
          <a:prstGeom prst="rect">
            <a:avLst/>
          </a:prstGeom>
        </p:spPr>
      </p:pic>
      <p:sp>
        <p:nvSpPr>
          <p:cNvPr id="10" name="Footer Placeholder 4"/>
          <p:cNvSpPr>
            <a:spLocks noGrp="1"/>
          </p:cNvSpPr>
          <p:nvPr>
            <p:ph type="ftr" sz="quarter" idx="11"/>
          </p:nvPr>
        </p:nvSpPr>
        <p:spPr>
          <a:xfrm>
            <a:off x="668739" y="6438283"/>
            <a:ext cx="3903261" cy="365125"/>
          </a:xfrm>
        </p:spPr>
        <p:txBody>
          <a:bodyPr/>
          <a:lstStyle/>
          <a:p>
            <a:pPr algn="ctr"/>
            <a:r>
              <a:rPr lang="en-US" sz="1800" dirty="0" smtClean="0">
                <a:solidFill>
                  <a:schemeClr val="bg2">
                    <a:lumMod val="25000"/>
                  </a:schemeClr>
                </a:solidFill>
              </a:rPr>
              <a:t>www.TotalTripHolidays.com</a:t>
            </a:r>
            <a:endParaRPr lang="en-US" sz="1800" dirty="0">
              <a:solidFill>
                <a:schemeClr val="bg2">
                  <a:lumMod val="25000"/>
                </a:schemeClr>
              </a:solidFill>
            </a:endParaRPr>
          </a:p>
        </p:txBody>
      </p:sp>
    </p:spTree>
    <p:extLst>
      <p:ext uri="{BB962C8B-B14F-4D97-AF65-F5344CB8AC3E}">
        <p14:creationId xmlns="" xmlns:p14="http://schemas.microsoft.com/office/powerpoint/2010/main" val="1704693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A513E241-F013-41A5-A9D0-0F9F26D3B51E}"/>
              </a:ext>
            </a:extLst>
          </p:cNvPr>
          <p:cNvSpPr>
            <a:spLocks noGrp="1"/>
          </p:cNvSpPr>
          <p:nvPr>
            <p:ph type="title"/>
          </p:nvPr>
        </p:nvSpPr>
        <p:spPr>
          <a:xfrm>
            <a:off x="1473692" y="53266"/>
            <a:ext cx="8993079" cy="514905"/>
          </a:xfrm>
        </p:spPr>
        <p:txBody>
          <a:bodyPr>
            <a:noAutofit/>
          </a:bodyPr>
          <a:lstStyle/>
          <a:p>
            <a:pPr algn="ctr"/>
            <a:r>
              <a:rPr lang="en-US" b="1" u="sng" dirty="0" smtClean="0">
                <a:solidFill>
                  <a:srgbClr val="002060"/>
                </a:solidFill>
                <a:latin typeface="Algerian" pitchFamily="82" charset="0"/>
                <a:cs typeface="Arial" pitchFamily="34" charset="0"/>
              </a:rPr>
              <a:t>HIMALYAN  HILLS</a:t>
            </a:r>
            <a:r>
              <a:rPr lang="en-US" sz="4400" u="sng" dirty="0">
                <a:latin typeface="Algerian" pitchFamily="82" charset="0"/>
              </a:rPr>
              <a:t/>
            </a:r>
            <a:br>
              <a:rPr lang="en-US" sz="4400" u="sng" dirty="0">
                <a:latin typeface="Algerian" pitchFamily="82" charset="0"/>
              </a:rPr>
            </a:br>
            <a:r>
              <a:rPr lang="en-US" sz="4400" u="sng" dirty="0">
                <a:latin typeface="Algerian" pitchFamily="82" charset="0"/>
              </a:rPr>
              <a:t/>
            </a:r>
            <a:br>
              <a:rPr lang="en-US" sz="4400" u="sng" dirty="0">
                <a:latin typeface="Algerian" pitchFamily="82" charset="0"/>
              </a:rPr>
            </a:br>
            <a:endParaRPr lang="en-US" sz="4400" u="sng" dirty="0">
              <a:latin typeface="Algerian" pitchFamily="82" charset="0"/>
            </a:endParaRPr>
          </a:p>
        </p:txBody>
      </p:sp>
      <p:sp>
        <p:nvSpPr>
          <p:cNvPr id="2" name="TextBox 1">
            <a:extLst>
              <a:ext uri="{FF2B5EF4-FFF2-40B4-BE49-F238E27FC236}">
                <a16:creationId xmlns:a16="http://schemas.microsoft.com/office/drawing/2014/main" xmlns="" id="{4541E409-D4D2-4A05-B48C-2162771A99A5}"/>
              </a:ext>
            </a:extLst>
          </p:cNvPr>
          <p:cNvSpPr txBox="1"/>
          <p:nvPr/>
        </p:nvSpPr>
        <p:spPr>
          <a:xfrm>
            <a:off x="275854" y="1375135"/>
            <a:ext cx="1552945" cy="2031325"/>
          </a:xfrm>
          <a:prstGeom prst="rect">
            <a:avLst/>
          </a:prstGeom>
          <a:noFill/>
        </p:spPr>
        <p:txBody>
          <a:bodyPr wrap="square" rtlCol="0">
            <a:spAutoFit/>
          </a:bodyPr>
          <a:lstStyle/>
          <a:p>
            <a:r>
              <a:rPr lang="en-US" b="1" dirty="0" smtClean="0">
                <a:solidFill>
                  <a:srgbClr val="002060"/>
                </a:solidFill>
                <a:latin typeface="Arial" pitchFamily="34" charset="0"/>
                <a:cs typeface="Arial" pitchFamily="34" charset="0"/>
              </a:rPr>
              <a:t>Location :- Pahalgam Rafting Point </a:t>
            </a:r>
          </a:p>
          <a:p>
            <a:r>
              <a:rPr lang="en-US" sz="2400" b="1" baseline="30000" dirty="0" smtClean="0">
                <a:solidFill>
                  <a:srgbClr val="002060"/>
                </a:solidFill>
                <a:latin typeface="Arial" pitchFamily="34" charset="0"/>
                <a:cs typeface="Arial" pitchFamily="34" charset="0"/>
              </a:rPr>
              <a:t>5</a:t>
            </a:r>
            <a:r>
              <a:rPr lang="en-US" b="1" baseline="30000" dirty="0" smtClean="0">
                <a:solidFill>
                  <a:srgbClr val="002060"/>
                </a:solidFill>
                <a:latin typeface="Arial" pitchFamily="34" charset="0"/>
                <a:cs typeface="Arial" pitchFamily="34" charset="0"/>
              </a:rPr>
              <a:t>th</a:t>
            </a:r>
            <a:r>
              <a:rPr lang="en-US" b="1" dirty="0" smtClean="0">
                <a:solidFill>
                  <a:srgbClr val="002060"/>
                </a:solidFill>
                <a:latin typeface="Arial" pitchFamily="34" charset="0"/>
                <a:cs typeface="Arial" pitchFamily="34" charset="0"/>
              </a:rPr>
              <a:t> </a:t>
            </a:r>
            <a:r>
              <a:rPr lang="en-US" b="1" dirty="0" smtClean="0">
                <a:solidFill>
                  <a:srgbClr val="002060"/>
                </a:solidFill>
                <a:latin typeface="Arial" pitchFamily="34" charset="0"/>
                <a:cs typeface="Arial" pitchFamily="34" charset="0"/>
              </a:rPr>
              <a:t>6</a:t>
            </a:r>
            <a:r>
              <a:rPr lang="en-US" b="1" baseline="30000" dirty="0" smtClean="0">
                <a:solidFill>
                  <a:srgbClr val="002060"/>
                </a:solidFill>
                <a:latin typeface="Arial" pitchFamily="34" charset="0"/>
                <a:cs typeface="Arial" pitchFamily="34" charset="0"/>
              </a:rPr>
              <a:t>th</a:t>
            </a:r>
            <a:r>
              <a:rPr lang="en-US" b="1" dirty="0" smtClean="0">
                <a:solidFill>
                  <a:srgbClr val="002060"/>
                </a:solidFill>
                <a:latin typeface="Arial" pitchFamily="34" charset="0"/>
                <a:cs typeface="Arial" pitchFamily="34" charset="0"/>
              </a:rPr>
              <a:t>    </a:t>
            </a:r>
            <a:r>
              <a:rPr lang="en-US" b="1" dirty="0" smtClean="0">
                <a:solidFill>
                  <a:srgbClr val="002060"/>
                </a:solidFill>
                <a:latin typeface="Arial" pitchFamily="34" charset="0"/>
                <a:cs typeface="Arial" pitchFamily="34" charset="0"/>
              </a:rPr>
              <a:t>Night Stay </a:t>
            </a:r>
          </a:p>
          <a:p>
            <a:endParaRPr lang="en-US" b="1" dirty="0">
              <a:latin typeface="Bradley Hand ITC" panose="03070402050302030203" pitchFamily="66" charset="0"/>
            </a:endParaRPr>
          </a:p>
        </p:txBody>
      </p:sp>
      <p:pic>
        <p:nvPicPr>
          <p:cNvPr id="8"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478498" y="946600"/>
            <a:ext cx="4108860" cy="25980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32103" y="913576"/>
            <a:ext cx="4038975" cy="26336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452068" y="3587293"/>
            <a:ext cx="4108860" cy="26573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Picture 8"/>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703810" y="3642749"/>
            <a:ext cx="4038974" cy="26573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780919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A513E241-F013-41A5-A9D0-0F9F26D3B51E}"/>
              </a:ext>
            </a:extLst>
          </p:cNvPr>
          <p:cNvSpPr>
            <a:spLocks noGrp="1"/>
          </p:cNvSpPr>
          <p:nvPr>
            <p:ph type="title"/>
          </p:nvPr>
        </p:nvSpPr>
        <p:spPr>
          <a:xfrm>
            <a:off x="1216241" y="674703"/>
            <a:ext cx="10821878" cy="541538"/>
          </a:xfrm>
        </p:spPr>
        <p:txBody>
          <a:bodyPr>
            <a:normAutofit fontScale="90000"/>
          </a:bodyPr>
          <a:lstStyle/>
          <a:p>
            <a:pPr algn="ctr"/>
            <a:r>
              <a:rPr lang="en-US" sz="2900" b="1" dirty="0">
                <a:solidFill>
                  <a:srgbClr val="C00000"/>
                </a:solidFill>
                <a:latin typeface="Bradley Hand ITC" panose="03070402050302030203" pitchFamily="66" charset="0"/>
              </a:rPr>
              <a:t/>
            </a:r>
            <a:br>
              <a:rPr lang="en-US" sz="2900" b="1" dirty="0">
                <a:solidFill>
                  <a:srgbClr val="C00000"/>
                </a:solidFill>
                <a:latin typeface="Bradley Hand ITC" panose="03070402050302030203" pitchFamily="66" charset="0"/>
              </a:rPr>
            </a:br>
            <a:r>
              <a:rPr lang="en-US" b="1" dirty="0">
                <a:solidFill>
                  <a:srgbClr val="C00000"/>
                </a:solidFill>
                <a:latin typeface="Bradley Hand ITC" panose="03070402050302030203" pitchFamily="66" charset="0"/>
              </a:rPr>
              <a:t/>
            </a:r>
            <a:br>
              <a:rPr lang="en-US" b="1" dirty="0">
                <a:solidFill>
                  <a:srgbClr val="C00000"/>
                </a:solidFill>
                <a:latin typeface="Bradley Hand ITC" panose="03070402050302030203" pitchFamily="66" charset="0"/>
              </a:rPr>
            </a:br>
            <a:r>
              <a:rPr lang="en-US" dirty="0">
                <a:latin typeface="AR BERKLEY" panose="02000000000000000000" pitchFamily="2" charset="0"/>
              </a:rPr>
              <a:t/>
            </a:r>
            <a:br>
              <a:rPr lang="en-US" dirty="0">
                <a:latin typeface="AR BERKLEY" panose="02000000000000000000" pitchFamily="2" charset="0"/>
              </a:rPr>
            </a:br>
            <a:r>
              <a:rPr lang="en-US" dirty="0">
                <a:latin typeface="AR BERKLEY" panose="02000000000000000000" pitchFamily="2" charset="0"/>
              </a:rPr>
              <a:t/>
            </a:r>
            <a:br>
              <a:rPr lang="en-US" dirty="0">
                <a:latin typeface="AR BERKLEY" panose="02000000000000000000" pitchFamily="2" charset="0"/>
              </a:rPr>
            </a:br>
            <a:endParaRPr lang="en-US" dirty="0"/>
          </a:p>
        </p:txBody>
      </p:sp>
      <p:sp>
        <p:nvSpPr>
          <p:cNvPr id="9" name="Content Placeholder 8">
            <a:extLst>
              <a:ext uri="{FF2B5EF4-FFF2-40B4-BE49-F238E27FC236}">
                <a16:creationId xmlns:a16="http://schemas.microsoft.com/office/drawing/2014/main" xmlns="" id="{49A08FA3-A0DB-48F2-BE9D-B29E141B9433}"/>
              </a:ext>
            </a:extLst>
          </p:cNvPr>
          <p:cNvSpPr>
            <a:spLocks noGrp="1"/>
          </p:cNvSpPr>
          <p:nvPr>
            <p:ph sz="half" idx="1"/>
          </p:nvPr>
        </p:nvSpPr>
        <p:spPr>
          <a:xfrm>
            <a:off x="532292" y="1275579"/>
            <a:ext cx="3657600" cy="5486400"/>
          </a:xfrm>
          <a:noFill/>
        </p:spPr>
        <p:txBody>
          <a:bodyPr>
            <a:normAutofit/>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Enjoy your breakfast and freshen up for a day of valley visits. You will be </a:t>
            </a:r>
            <a:r>
              <a:rPr lang="en-US" dirty="0" err="1">
                <a:solidFill>
                  <a:schemeClr val="tx1"/>
                </a:solidFill>
                <a:latin typeface="Times New Roman" panose="02020603050405020304" pitchFamily="18" charset="0"/>
                <a:cs typeface="Times New Roman" panose="02020603050405020304" pitchFamily="18" charset="0"/>
              </a:rPr>
              <a:t>mesmerised</a:t>
            </a:r>
            <a:r>
              <a:rPr lang="en-US" dirty="0">
                <a:solidFill>
                  <a:schemeClr val="tx1"/>
                </a:solidFill>
                <a:latin typeface="Times New Roman" panose="02020603050405020304" pitchFamily="18" charset="0"/>
                <a:cs typeface="Times New Roman" panose="02020603050405020304" pitchFamily="18" charset="0"/>
              </a:rPr>
              <a:t> by the beauty of </a:t>
            </a:r>
            <a:r>
              <a:rPr lang="en-US" dirty="0" err="1">
                <a:solidFill>
                  <a:schemeClr val="tx1"/>
                </a:solidFill>
                <a:latin typeface="Times New Roman" panose="02020603050405020304" pitchFamily="18" charset="0"/>
                <a:cs typeface="Times New Roman" panose="02020603050405020304" pitchFamily="18" charset="0"/>
              </a:rPr>
              <a:t>Betaab</a:t>
            </a:r>
            <a:r>
              <a:rPr lang="en-US" dirty="0">
                <a:solidFill>
                  <a:schemeClr val="tx1"/>
                </a:solidFill>
                <a:latin typeface="Times New Roman" panose="02020603050405020304" pitchFamily="18" charset="0"/>
                <a:cs typeface="Times New Roman" panose="02020603050405020304" pitchFamily="18" charset="0"/>
              </a:rPr>
              <a:t> valley , </a:t>
            </a:r>
            <a:r>
              <a:rPr lang="en-US" dirty="0" err="1">
                <a:solidFill>
                  <a:schemeClr val="tx1"/>
                </a:solidFill>
                <a:latin typeface="Times New Roman" panose="02020603050405020304" pitchFamily="18" charset="0"/>
                <a:cs typeface="Times New Roman" panose="02020603050405020304" pitchFamily="18" charset="0"/>
              </a:rPr>
              <a:t>Chandanwari</a:t>
            </a:r>
            <a:r>
              <a:rPr lang="en-US" dirty="0">
                <a:solidFill>
                  <a:schemeClr val="tx1"/>
                </a:solidFill>
                <a:latin typeface="Times New Roman" panose="02020603050405020304" pitchFamily="18" charset="0"/>
                <a:cs typeface="Times New Roman" panose="02020603050405020304" pitchFamily="18" charset="0"/>
              </a:rPr>
              <a:t> and Aru valley.</a:t>
            </a:r>
          </a:p>
          <a:p>
            <a:pPr marL="0" indent="0" algn="just">
              <a:buNone/>
            </a:pPr>
            <a:r>
              <a:rPr lang="en-US" dirty="0">
                <a:solidFill>
                  <a:schemeClr val="tx1"/>
                </a:solidFill>
                <a:latin typeface="Times New Roman" panose="02020603050405020304" pitchFamily="18" charset="0"/>
                <a:cs typeface="Times New Roman" panose="02020603050405020304" pitchFamily="18" charset="0"/>
              </a:rPr>
              <a:t>If you want to ride ponies then a visit of </a:t>
            </a:r>
            <a:r>
              <a:rPr lang="en-US" dirty="0" err="1">
                <a:solidFill>
                  <a:schemeClr val="tx1"/>
                </a:solidFill>
                <a:latin typeface="Times New Roman" panose="02020603050405020304" pitchFamily="18" charset="0"/>
                <a:cs typeface="Times New Roman" panose="02020603050405020304" pitchFamily="18" charset="0"/>
              </a:rPr>
              <a:t>Baisaran</a:t>
            </a:r>
            <a:r>
              <a:rPr lang="en-US" dirty="0">
                <a:solidFill>
                  <a:schemeClr val="tx1"/>
                </a:solidFill>
                <a:latin typeface="Times New Roman" panose="02020603050405020304" pitchFamily="18" charset="0"/>
                <a:cs typeface="Times New Roman" panose="02020603050405020304" pitchFamily="18" charset="0"/>
              </a:rPr>
              <a:t> valley is a must.</a:t>
            </a:r>
          </a:p>
          <a:p>
            <a:pPr marL="0" indent="0" algn="just">
              <a:buNone/>
            </a:pPr>
            <a:r>
              <a:rPr lang="en-US" dirty="0">
                <a:solidFill>
                  <a:schemeClr val="tx1"/>
                </a:solidFill>
                <a:latin typeface="Times New Roman" panose="02020603050405020304" pitchFamily="18" charset="0"/>
                <a:cs typeface="Times New Roman" panose="02020603050405020304" pitchFamily="18" charset="0"/>
              </a:rPr>
              <a:t>You will be mesmerized with the beauty of river </a:t>
            </a:r>
            <a:r>
              <a:rPr lang="en-US" dirty="0" err="1">
                <a:solidFill>
                  <a:schemeClr val="tx1"/>
                </a:solidFill>
                <a:latin typeface="Times New Roman" panose="02020603050405020304" pitchFamily="18" charset="0"/>
                <a:cs typeface="Times New Roman" panose="02020603050405020304" pitchFamily="18" charset="0"/>
              </a:rPr>
              <a:t>lidder</a:t>
            </a:r>
            <a:r>
              <a:rPr lang="en-US" dirty="0">
                <a:solidFill>
                  <a:schemeClr val="tx1"/>
                </a:solidFill>
                <a:latin typeface="Times New Roman" panose="02020603050405020304" pitchFamily="18" charset="0"/>
                <a:cs typeface="Times New Roman" panose="02020603050405020304" pitchFamily="18" charset="0"/>
              </a:rPr>
              <a:t>.</a:t>
            </a:r>
          </a:p>
          <a:p>
            <a:pPr marL="0" indent="0" algn="just">
              <a:buNone/>
            </a:pPr>
            <a:r>
              <a:rPr lang="en-US" dirty="0">
                <a:solidFill>
                  <a:schemeClr val="tx1"/>
                </a:solidFill>
                <a:latin typeface="Times New Roman" panose="02020603050405020304" pitchFamily="18" charset="0"/>
                <a:cs typeface="Times New Roman" panose="02020603050405020304" pitchFamily="18" charset="0"/>
              </a:rPr>
              <a:t>Other attractions are Pahalgam club, Children's park, Zoo and Golf club</a:t>
            </a:r>
          </a:p>
          <a:p>
            <a:pPr marL="0" indent="0" algn="just">
              <a:buNone/>
            </a:pPr>
            <a:r>
              <a:rPr lang="en-US" dirty="0">
                <a:solidFill>
                  <a:schemeClr val="tx1"/>
                </a:solidFill>
                <a:latin typeface="Times New Roman" panose="02020603050405020304" pitchFamily="18" charset="0"/>
                <a:cs typeface="Times New Roman" panose="02020603050405020304" pitchFamily="18" charset="0"/>
              </a:rPr>
              <a:t>Retire back to your hotel for a delicacies of dinner and comfort of your bed with </a:t>
            </a:r>
            <a:r>
              <a:rPr lang="en-US" dirty="0" err="1">
                <a:solidFill>
                  <a:schemeClr val="tx1"/>
                </a:solidFill>
                <a:latin typeface="Times New Roman" panose="02020603050405020304" pitchFamily="18" charset="0"/>
                <a:cs typeface="Times New Roman" panose="02020603050405020304" pitchFamily="18" charset="0"/>
              </a:rPr>
              <a:t>cherishable</a:t>
            </a:r>
            <a:r>
              <a:rPr lang="en-US" dirty="0">
                <a:solidFill>
                  <a:schemeClr val="tx1"/>
                </a:solidFill>
                <a:latin typeface="Times New Roman" panose="02020603050405020304" pitchFamily="18" charset="0"/>
                <a:cs typeface="Times New Roman" panose="02020603050405020304" pitchFamily="18" charset="0"/>
              </a:rPr>
              <a:t> memories.</a:t>
            </a:r>
          </a:p>
          <a:p>
            <a:pPr marL="0" indent="0" algn="just">
              <a:buNone/>
            </a:pPr>
            <a:endParaRPr lang="en-US" b="1" dirty="0">
              <a:solidFill>
                <a:schemeClr val="tx1"/>
              </a:solidFill>
              <a:latin typeface="Bradley Hand ITC" panose="03070402050302030203" pitchFamily="66" charset="0"/>
            </a:endParaRPr>
          </a:p>
        </p:txBody>
      </p:sp>
      <p:sp>
        <p:nvSpPr>
          <p:cNvPr id="5" name="Title 6">
            <a:extLst>
              <a:ext uri="{FF2B5EF4-FFF2-40B4-BE49-F238E27FC236}">
                <a16:creationId xmlns:a16="http://schemas.microsoft.com/office/drawing/2014/main" xmlns="" id="{B3403EC0-9F9F-40DA-BDA6-26EEE494E607}"/>
              </a:ext>
            </a:extLst>
          </p:cNvPr>
          <p:cNvSpPr txBox="1">
            <a:spLocks/>
          </p:cNvSpPr>
          <p:nvPr/>
        </p:nvSpPr>
        <p:spPr>
          <a:xfrm>
            <a:off x="228600" y="81376"/>
            <a:ext cx="11887200" cy="541538"/>
          </a:xfrm>
          <a:prstGeom prst="rect">
            <a:avLst/>
          </a:prstGeom>
        </p:spPr>
        <p:txBody>
          <a:bodyPr vert="horz" lIns="91440" tIns="45720" rIns="91440" bIns="45720" rtlCol="0" anchor="t">
            <a:normAutofit fontScale="250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0400" b="1" dirty="0">
                <a:solidFill>
                  <a:srgbClr val="002060"/>
                </a:solidFill>
                <a:latin typeface="Arial" pitchFamily="34" charset="0"/>
                <a:cs typeface="Arial" pitchFamily="34" charset="0"/>
              </a:rPr>
              <a:t>DAY  </a:t>
            </a:r>
            <a:r>
              <a:rPr lang="en-US" sz="10400" b="1" dirty="0" smtClean="0">
                <a:solidFill>
                  <a:srgbClr val="002060"/>
                </a:solidFill>
                <a:latin typeface="Arial" pitchFamily="34" charset="0"/>
                <a:cs typeface="Arial" pitchFamily="34" charset="0"/>
              </a:rPr>
              <a:t>6- </a:t>
            </a:r>
            <a:r>
              <a:rPr lang="en-US" sz="10400" b="1" dirty="0">
                <a:solidFill>
                  <a:srgbClr val="002060"/>
                </a:solidFill>
                <a:latin typeface="Arial" pitchFamily="34" charset="0"/>
                <a:cs typeface="Arial" pitchFamily="34" charset="0"/>
              </a:rPr>
              <a:t>IN PAHALGHAM</a:t>
            </a:r>
            <a:r>
              <a:rPr lang="en-US" sz="12800" b="1" dirty="0">
                <a:solidFill>
                  <a:srgbClr val="C00000"/>
                </a:solidFill>
                <a:latin typeface="Bradley Hand ITC" panose="03070402050302030203" pitchFamily="66" charset="0"/>
              </a:rPr>
              <a:t/>
            </a:r>
            <a:br>
              <a:rPr lang="en-US" sz="12800" b="1" dirty="0">
                <a:solidFill>
                  <a:srgbClr val="C00000"/>
                </a:solidFill>
                <a:latin typeface="Bradley Hand ITC" panose="03070402050302030203" pitchFamily="66" charset="0"/>
              </a:rPr>
            </a:br>
            <a:r>
              <a:rPr lang="en-US" sz="12800" b="1" dirty="0">
                <a:solidFill>
                  <a:srgbClr val="C00000"/>
                </a:solidFill>
                <a:latin typeface="Bradley Hand ITC" panose="03070402050302030203" pitchFamily="66" charset="0"/>
              </a:rPr>
              <a:t/>
            </a:r>
            <a:br>
              <a:rPr lang="en-US" sz="12800" b="1" dirty="0">
                <a:solidFill>
                  <a:srgbClr val="C00000"/>
                </a:solidFill>
                <a:latin typeface="Bradley Hand ITC" panose="03070402050302030203" pitchFamily="66" charset="0"/>
              </a:rPr>
            </a:br>
            <a:r>
              <a:rPr lang="en-US" dirty="0">
                <a:latin typeface="AR BERKLEY" panose="02000000000000000000" pitchFamily="2" charset="0"/>
              </a:rPr>
              <a:t/>
            </a:r>
            <a:br>
              <a:rPr lang="en-US" dirty="0">
                <a:latin typeface="AR BERKLEY" panose="02000000000000000000" pitchFamily="2" charset="0"/>
              </a:rPr>
            </a:br>
            <a:r>
              <a:rPr lang="en-US" dirty="0">
                <a:latin typeface="AR BERKLEY" panose="02000000000000000000" pitchFamily="2" charset="0"/>
              </a:rPr>
              <a:t/>
            </a:r>
            <a:br>
              <a:rPr lang="en-US" dirty="0">
                <a:latin typeface="AR BERKLEY" panose="02000000000000000000" pitchFamily="2" charset="0"/>
              </a:rPr>
            </a:br>
            <a:endParaRPr lang="en-US" dirty="0"/>
          </a:p>
        </p:txBody>
      </p:sp>
      <p:pic>
        <p:nvPicPr>
          <p:cNvPr id="3" name="Picture 2">
            <a:extLst>
              <a:ext uri="{FF2B5EF4-FFF2-40B4-BE49-F238E27FC236}">
                <a16:creationId xmlns:a16="http://schemas.microsoft.com/office/drawing/2014/main" xmlns="" id="{E18F525B-0601-433D-B16E-5816DBC76E6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327301" y="1058465"/>
            <a:ext cx="4059226" cy="2539199"/>
          </a:xfrm>
          <a:prstGeom prst="rect">
            <a:avLst/>
          </a:prstGeom>
        </p:spPr>
      </p:pic>
      <p:pic>
        <p:nvPicPr>
          <p:cNvPr id="11" name="Picture 10">
            <a:extLst>
              <a:ext uri="{FF2B5EF4-FFF2-40B4-BE49-F238E27FC236}">
                <a16:creationId xmlns:a16="http://schemas.microsoft.com/office/drawing/2014/main" xmlns="" id="{B6510BA3-FFB9-4AED-B73B-DD79481FECA2}"/>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327300" y="3597663"/>
            <a:ext cx="4053219" cy="2643239"/>
          </a:xfrm>
          <a:prstGeom prst="rect">
            <a:avLst/>
          </a:prstGeom>
        </p:spPr>
      </p:pic>
      <p:pic>
        <p:nvPicPr>
          <p:cNvPr id="14" name="Picture 13">
            <a:extLst>
              <a:ext uri="{FF2B5EF4-FFF2-40B4-BE49-F238E27FC236}">
                <a16:creationId xmlns:a16="http://schemas.microsoft.com/office/drawing/2014/main" xmlns="" id="{8ADF5E9C-DCFF-4D17-A27E-DD6E008ACFE7}"/>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383523" y="3597662"/>
            <a:ext cx="3657600" cy="2643239"/>
          </a:xfrm>
          <a:prstGeom prst="rect">
            <a:avLst/>
          </a:prstGeom>
        </p:spPr>
      </p:pic>
      <p:pic>
        <p:nvPicPr>
          <p:cNvPr id="10" name="Picture 9">
            <a:extLst>
              <a:ext uri="{FF2B5EF4-FFF2-40B4-BE49-F238E27FC236}">
                <a16:creationId xmlns:a16="http://schemas.microsoft.com/office/drawing/2014/main" xmlns="" id="{E18F525B-0601-433D-B16E-5816DBC76E61}"/>
              </a:ext>
            </a:extLst>
          </p:cNvPr>
          <p:cNvPicPr preferRelativeResize="0">
            <a:picLocks/>
          </p:cNvPicPr>
          <p:nvPr/>
        </p:nvPicPr>
        <p:blipFill>
          <a:blip r:embed="rId5" cstate="print">
            <a:extLst>
              <a:ext uri="{28A0092B-C50C-407E-A947-70E740481C1C}">
                <a14:useLocalDpi xmlns:a14="http://schemas.microsoft.com/office/drawing/2010/main" xmlns="" val="0"/>
              </a:ext>
            </a:extLst>
          </a:blip>
          <a:stretch>
            <a:fillRect/>
          </a:stretch>
        </p:blipFill>
        <p:spPr>
          <a:xfrm>
            <a:off x="8356979" y="968990"/>
            <a:ext cx="3657600" cy="2635609"/>
          </a:xfrm>
          <a:prstGeom prst="rect">
            <a:avLst/>
          </a:prstGeom>
        </p:spPr>
      </p:pic>
      <p:sp>
        <p:nvSpPr>
          <p:cNvPr id="12" name="Footer Placeholder 4"/>
          <p:cNvSpPr>
            <a:spLocks noGrp="1"/>
          </p:cNvSpPr>
          <p:nvPr>
            <p:ph type="ftr" sz="quarter" idx="11"/>
          </p:nvPr>
        </p:nvSpPr>
        <p:spPr>
          <a:xfrm>
            <a:off x="2520972" y="6397339"/>
            <a:ext cx="7619999" cy="365125"/>
          </a:xfrm>
        </p:spPr>
        <p:txBody>
          <a:bodyPr/>
          <a:lstStyle/>
          <a:p>
            <a:pPr algn="ctr"/>
            <a:r>
              <a:rPr lang="en-US" sz="1800" dirty="0" smtClean="0">
                <a:solidFill>
                  <a:schemeClr val="bg2">
                    <a:lumMod val="25000"/>
                  </a:schemeClr>
                </a:solidFill>
              </a:rPr>
              <a:t>www.TotalTripHolidays.com</a:t>
            </a:r>
            <a:endParaRPr lang="en-US" sz="1800" dirty="0">
              <a:solidFill>
                <a:schemeClr val="bg2">
                  <a:lumMod val="25000"/>
                </a:schemeClr>
              </a:solidFill>
            </a:endParaRPr>
          </a:p>
        </p:txBody>
      </p:sp>
    </p:spTree>
    <p:extLst>
      <p:ext uri="{BB962C8B-B14F-4D97-AF65-F5344CB8AC3E}">
        <p14:creationId xmlns:p14="http://schemas.microsoft.com/office/powerpoint/2010/main" xmlns="" val="4689886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A513E241-F013-41A5-A9D0-0F9F26D3B51E}"/>
              </a:ext>
            </a:extLst>
          </p:cNvPr>
          <p:cNvSpPr>
            <a:spLocks noGrp="1"/>
          </p:cNvSpPr>
          <p:nvPr>
            <p:ph type="title"/>
          </p:nvPr>
        </p:nvSpPr>
        <p:spPr>
          <a:xfrm>
            <a:off x="887104" y="0"/>
            <a:ext cx="11122927" cy="565266"/>
          </a:xfrm>
        </p:spPr>
        <p:txBody>
          <a:bodyPr>
            <a:noAutofit/>
          </a:bodyPr>
          <a:lstStyle/>
          <a:p>
            <a:pPr algn="ctr"/>
            <a:r>
              <a:rPr lang="en-US" sz="3200" b="1" dirty="0" smtClean="0">
                <a:solidFill>
                  <a:srgbClr val="002060"/>
                </a:solidFill>
                <a:latin typeface="Algerian" pitchFamily="82" charset="0"/>
                <a:cs typeface="Arial" pitchFamily="34" charset="0"/>
              </a:rPr>
              <a:t>Day </a:t>
            </a:r>
            <a:r>
              <a:rPr lang="en-US" sz="3200" b="1" dirty="0">
                <a:solidFill>
                  <a:srgbClr val="002060"/>
                </a:solidFill>
                <a:latin typeface="Algerian" pitchFamily="82" charset="0"/>
                <a:cs typeface="Arial" pitchFamily="34" charset="0"/>
              </a:rPr>
              <a:t>7</a:t>
            </a:r>
            <a:r>
              <a:rPr lang="en-US" sz="3200" b="1" dirty="0" smtClean="0">
                <a:solidFill>
                  <a:srgbClr val="002060"/>
                </a:solidFill>
                <a:latin typeface="Algerian" pitchFamily="82" charset="0"/>
                <a:cs typeface="Arial" pitchFamily="34" charset="0"/>
              </a:rPr>
              <a:t>: </a:t>
            </a:r>
            <a:r>
              <a:rPr lang="en-US" sz="3200" b="1" dirty="0" smtClean="0">
                <a:solidFill>
                  <a:srgbClr val="002060"/>
                </a:solidFill>
                <a:latin typeface="Algerian" pitchFamily="82" charset="0"/>
                <a:cs typeface="Arial" pitchFamily="34" charset="0"/>
              </a:rPr>
              <a:t>Pahalgam to Srinagar with Local sightseeing </a:t>
            </a:r>
            <a:endParaRPr lang="en-US" sz="4000" b="1" dirty="0">
              <a:solidFill>
                <a:srgbClr val="002060"/>
              </a:solidFill>
              <a:latin typeface="Algerian" pitchFamily="82" charset="0"/>
              <a:cs typeface="Arial" pitchFamily="34" charset="0"/>
            </a:endParaRPr>
          </a:p>
        </p:txBody>
      </p:sp>
      <p:sp>
        <p:nvSpPr>
          <p:cNvPr id="9" name="Content Placeholder 8">
            <a:extLst>
              <a:ext uri="{FF2B5EF4-FFF2-40B4-BE49-F238E27FC236}">
                <a16:creationId xmlns:a16="http://schemas.microsoft.com/office/drawing/2014/main" xmlns="" id="{49A08FA3-A0DB-48F2-BE9D-B29E141B9433}"/>
              </a:ext>
            </a:extLst>
          </p:cNvPr>
          <p:cNvSpPr>
            <a:spLocks noGrp="1"/>
          </p:cNvSpPr>
          <p:nvPr>
            <p:ph sz="half" idx="1"/>
          </p:nvPr>
        </p:nvSpPr>
        <p:spPr>
          <a:xfrm>
            <a:off x="231354" y="1351128"/>
            <a:ext cx="5009385" cy="5506872"/>
          </a:xfrm>
          <a:noFill/>
        </p:spPr>
        <p:txBody>
          <a:bodyPr>
            <a:noAutofit/>
          </a:bodyPr>
          <a:lstStyle/>
          <a:p>
            <a:pPr marL="0" indent="0" algn="just">
              <a:buNone/>
            </a:pPr>
            <a:r>
              <a:rPr lang="en-US" sz="2400" b="1" dirty="0">
                <a:solidFill>
                  <a:schemeClr val="tx1"/>
                </a:solidFill>
                <a:latin typeface="Gabriola" panose="04040605051002020D02" pitchFamily="82" charset="0"/>
                <a:cs typeface="Times New Roman" panose="02020603050405020304" pitchFamily="18" charset="0"/>
              </a:rPr>
              <a:t>Enjoy your breakfast and freshen up for a day of valley visits. You will be mesmerised by the beauty of Betaab valley , Chandanwari and Aru </a:t>
            </a:r>
            <a:r>
              <a:rPr lang="en-US" sz="2400" b="1" dirty="0" smtClean="0">
                <a:solidFill>
                  <a:schemeClr val="tx1"/>
                </a:solidFill>
                <a:latin typeface="Gabriola" panose="04040605051002020D02" pitchFamily="82" charset="0"/>
                <a:cs typeface="Times New Roman" panose="02020603050405020304" pitchFamily="18" charset="0"/>
              </a:rPr>
              <a:t>valley</a:t>
            </a:r>
            <a:r>
              <a:rPr lang="en-US" sz="2400" b="1" dirty="0">
                <a:solidFill>
                  <a:schemeClr val="tx1"/>
                </a:solidFill>
                <a:latin typeface="Gabriola" panose="04040605051002020D02" pitchFamily="82" charset="0"/>
                <a:cs typeface="Times New Roman" panose="02020603050405020304" pitchFamily="18" charset="0"/>
              </a:rPr>
              <a:t> </a:t>
            </a:r>
            <a:r>
              <a:rPr lang="en-US" sz="2400" b="1" dirty="0" smtClean="0">
                <a:solidFill>
                  <a:srgbClr val="FF0000"/>
                </a:solidFill>
                <a:latin typeface="Gabriola" panose="04040605051002020D02" pitchFamily="82" charset="0"/>
                <a:cs typeface="Times New Roman" panose="02020603050405020304" pitchFamily="18" charset="0"/>
              </a:rPr>
              <a:t>(Separate Cab Required)</a:t>
            </a:r>
            <a:endParaRPr lang="en-US" sz="2400" b="1" dirty="0">
              <a:solidFill>
                <a:srgbClr val="FF0000"/>
              </a:solidFill>
              <a:latin typeface="Gabriola" panose="04040605051002020D02" pitchFamily="82" charset="0"/>
              <a:cs typeface="Times New Roman" panose="02020603050405020304" pitchFamily="18" charset="0"/>
            </a:endParaRPr>
          </a:p>
          <a:p>
            <a:pPr marL="0" indent="0" algn="just">
              <a:buNone/>
            </a:pPr>
            <a:r>
              <a:rPr lang="en-US" sz="2400" b="1" dirty="0" smtClean="0">
                <a:solidFill>
                  <a:schemeClr val="tx1"/>
                </a:solidFill>
                <a:latin typeface="Gabriola" panose="04040605051002020D02" pitchFamily="82" charset="0"/>
                <a:cs typeface="Times New Roman" panose="02020603050405020304" pitchFamily="18" charset="0"/>
              </a:rPr>
              <a:t>Later </a:t>
            </a:r>
            <a:r>
              <a:rPr lang="en-US" sz="2400" b="1" dirty="0">
                <a:solidFill>
                  <a:schemeClr val="tx1"/>
                </a:solidFill>
                <a:latin typeface="Gabriola" panose="04040605051002020D02" pitchFamily="82" charset="0"/>
                <a:cs typeface="Times New Roman" panose="02020603050405020304" pitchFamily="18" charset="0"/>
              </a:rPr>
              <a:t>move towards Srinagar</a:t>
            </a:r>
          </a:p>
          <a:p>
            <a:pPr marL="0" indent="0" algn="just">
              <a:buNone/>
            </a:pPr>
            <a:r>
              <a:rPr lang="en-US" sz="2400" b="1" dirty="0">
                <a:solidFill>
                  <a:schemeClr val="tx1"/>
                </a:solidFill>
                <a:latin typeface="Gabriola" panose="04040605051002020D02" pitchFamily="82" charset="0"/>
                <a:cs typeface="Times New Roman" panose="02020603050405020304" pitchFamily="18" charset="0"/>
              </a:rPr>
              <a:t>A drive of 2 hours will land you in Srinagar. During your travel on your way you can visit the Awantipora Ruins and Saffron fields. Awantipora ruins are a number of ancient Hindu temples built by King Avantivarman (AD 855- 883) when he chose the site as his capital.</a:t>
            </a:r>
          </a:p>
          <a:p>
            <a:pPr marL="0" indent="0" algn="just">
              <a:buNone/>
            </a:pPr>
            <a:r>
              <a:rPr lang="en-US" sz="2400" b="1" dirty="0">
                <a:solidFill>
                  <a:schemeClr val="tx1"/>
                </a:solidFill>
                <a:latin typeface="Gabriola" panose="04040605051002020D02" pitchFamily="82" charset="0"/>
                <a:cs typeface="Times New Roman" panose="02020603050405020304" pitchFamily="18" charset="0"/>
              </a:rPr>
              <a:t>Check in at </a:t>
            </a:r>
            <a:r>
              <a:rPr lang="en-US" sz="2400" b="1" dirty="0" smtClean="0">
                <a:solidFill>
                  <a:schemeClr val="tx1"/>
                </a:solidFill>
                <a:latin typeface="Gabriola" panose="04040605051002020D02" pitchFamily="82" charset="0"/>
                <a:cs typeface="Times New Roman" panose="02020603050405020304" pitchFamily="18" charset="0"/>
              </a:rPr>
              <a:t>houseboat for </a:t>
            </a:r>
            <a:r>
              <a:rPr lang="en-US" sz="2400" b="1" dirty="0">
                <a:solidFill>
                  <a:schemeClr val="tx1"/>
                </a:solidFill>
                <a:latin typeface="Gabriola" panose="04040605051002020D02" pitchFamily="82" charset="0"/>
                <a:cs typeface="Times New Roman" panose="02020603050405020304" pitchFamily="18" charset="0"/>
              </a:rPr>
              <a:t>a delicacies of dinner and retire to your bed with cherishable memories.</a:t>
            </a:r>
          </a:p>
          <a:p>
            <a:pPr marL="0" indent="0" algn="just">
              <a:buNone/>
            </a:pPr>
            <a:endParaRPr lang="en-US" sz="2400" b="1" dirty="0">
              <a:solidFill>
                <a:schemeClr val="tx1"/>
              </a:solidFill>
              <a:latin typeface="Gabriola" panose="04040605051002020D02" pitchFamily="82" charset="0"/>
            </a:endParaRPr>
          </a:p>
        </p:txBody>
      </p:sp>
      <p:pic>
        <p:nvPicPr>
          <p:cNvPr id="4106" name="Picture 10"/>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44287" y="4068019"/>
            <a:ext cx="3332124" cy="26108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44286" y="1501504"/>
            <a:ext cx="3332124" cy="25528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707902" y="1494979"/>
            <a:ext cx="3469003" cy="5146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0865260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967660" y="176766"/>
            <a:ext cx="7367409" cy="551547"/>
          </a:xfrm>
        </p:spPr>
        <p:txBody>
          <a:bodyPr>
            <a:normAutofit fontScale="90000"/>
          </a:bodyPr>
          <a:lstStyle/>
          <a:p>
            <a:r>
              <a:rPr lang="en-US" b="1" dirty="0" smtClean="0">
                <a:solidFill>
                  <a:srgbClr val="002060"/>
                </a:solidFill>
                <a:latin typeface="Arial" pitchFamily="34" charset="0"/>
                <a:cs typeface="Arial" pitchFamily="34" charset="0"/>
              </a:rPr>
              <a:t>New Sea Palace Group of Houseboat </a:t>
            </a:r>
            <a:r>
              <a:rPr lang="en-IN" sz="1050" b="1" spc="-59" dirty="0" smtClean="0">
                <a:solidFill>
                  <a:schemeClr val="accent6">
                    <a:lumMod val="75000"/>
                  </a:schemeClr>
                </a:solidFill>
                <a:effectLst>
                  <a:outerShdw blurRad="38100" dist="38100" dir="2700000" algn="tl">
                    <a:srgbClr val="000000">
                      <a:alpha val="43137"/>
                    </a:srgbClr>
                  </a:outerShdw>
                </a:effectLst>
                <a:latin typeface="Poor Richard" panose="02080502050505020702" pitchFamily="18" charset="0"/>
              </a:rPr>
              <a:t/>
            </a:r>
            <a:br>
              <a:rPr lang="en-IN" sz="1050" b="1" spc="-59" dirty="0" smtClean="0">
                <a:solidFill>
                  <a:schemeClr val="accent6">
                    <a:lumMod val="75000"/>
                  </a:schemeClr>
                </a:solidFill>
                <a:effectLst>
                  <a:outerShdw blurRad="38100" dist="38100" dir="2700000" algn="tl">
                    <a:srgbClr val="000000">
                      <a:alpha val="43137"/>
                    </a:srgbClr>
                  </a:outerShdw>
                </a:effectLst>
                <a:latin typeface="Poor Richard" panose="02080502050505020702" pitchFamily="18" charset="0"/>
              </a:rPr>
            </a:br>
            <a:endParaRPr lang="en-US" dirty="0"/>
          </a:p>
        </p:txBody>
      </p:sp>
      <p:sp>
        <p:nvSpPr>
          <p:cNvPr id="9" name="Content Placeholder 8"/>
          <p:cNvSpPr>
            <a:spLocks noGrp="1"/>
          </p:cNvSpPr>
          <p:nvPr>
            <p:ph sz="half" idx="2"/>
          </p:nvPr>
        </p:nvSpPr>
        <p:spPr>
          <a:xfrm>
            <a:off x="9376228" y="256057"/>
            <a:ext cx="2815772" cy="704064"/>
          </a:xfrm>
        </p:spPr>
        <p:txBody>
          <a:bodyPr>
            <a:normAutofit fontScale="70000" lnSpcReduction="20000"/>
          </a:bodyPr>
          <a:lstStyle/>
          <a:p>
            <a:pPr algn="ctr"/>
            <a:r>
              <a:rPr lang="en-US"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Night :   </a:t>
            </a:r>
            <a:r>
              <a:rPr lang="en-US"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7</a:t>
            </a:r>
            <a:r>
              <a:rPr lang="en-US" b="1" baseline="30000"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th</a:t>
            </a:r>
            <a:r>
              <a:rPr lang="en-US"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 </a:t>
            </a:r>
            <a:endParaRPr lang="en-US" b="1" dirty="0" smtClean="0">
              <a:solidFill>
                <a:srgbClr val="002060"/>
              </a:solidFill>
              <a:effectLst>
                <a:outerShdw blurRad="38100" dist="38100" dir="2700000" algn="tl">
                  <a:srgbClr val="000000">
                    <a:alpha val="43137"/>
                  </a:srgbClr>
                </a:outerShdw>
              </a:effectLst>
              <a:latin typeface="Arial" pitchFamily="34" charset="0"/>
              <a:cs typeface="Arial" pitchFamily="34" charset="0"/>
            </a:endParaRPr>
          </a:p>
          <a:p>
            <a:pPr algn="ctr"/>
            <a:r>
              <a:rPr lang="en-US"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Location :  </a:t>
            </a:r>
            <a:r>
              <a:rPr lang="en-US" b="1" dirty="0" err="1" smtClean="0">
                <a:solidFill>
                  <a:srgbClr val="002060"/>
                </a:solidFill>
                <a:effectLst>
                  <a:outerShdw blurRad="38100" dist="38100" dir="2700000" algn="tl">
                    <a:srgbClr val="000000">
                      <a:alpha val="43137"/>
                    </a:srgbClr>
                  </a:outerShdw>
                </a:effectLst>
                <a:latin typeface="Arial" pitchFamily="34" charset="0"/>
                <a:cs typeface="Arial" pitchFamily="34" charset="0"/>
              </a:rPr>
              <a:t>Dal</a:t>
            </a:r>
            <a:r>
              <a:rPr lang="en-US"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 Lake Srinagar </a:t>
            </a:r>
          </a:p>
          <a:p>
            <a:endParaRPr lang="en-US" dirty="0"/>
          </a:p>
        </p:txBody>
      </p:sp>
      <p:pic>
        <p:nvPicPr>
          <p:cNvPr id="10" name="Picture 9"/>
          <p:cNvPicPr>
            <a:picLocks noChangeAspect="1"/>
          </p:cNvPicPr>
          <p:nvPr/>
        </p:nvPicPr>
        <p:blipFill>
          <a:blip r:embed="rId2" cstate="print"/>
          <a:stretch>
            <a:fillRect/>
          </a:stretch>
        </p:blipFill>
        <p:spPr>
          <a:xfrm>
            <a:off x="676389" y="1035927"/>
            <a:ext cx="3976100" cy="2681301"/>
          </a:xfrm>
          <a:prstGeom prst="rect">
            <a:avLst/>
          </a:prstGeom>
        </p:spPr>
      </p:pic>
      <p:pic>
        <p:nvPicPr>
          <p:cNvPr id="11" name="Picture 10"/>
          <p:cNvPicPr>
            <a:picLocks noChangeAspect="1"/>
          </p:cNvPicPr>
          <p:nvPr/>
        </p:nvPicPr>
        <p:blipFill>
          <a:blip r:embed="rId3" cstate="print"/>
          <a:stretch>
            <a:fillRect/>
          </a:stretch>
        </p:blipFill>
        <p:spPr>
          <a:xfrm>
            <a:off x="4594432" y="1050442"/>
            <a:ext cx="3990109" cy="2681300"/>
          </a:xfrm>
          <a:prstGeom prst="rect">
            <a:avLst/>
          </a:prstGeom>
        </p:spPr>
      </p:pic>
      <p:pic>
        <p:nvPicPr>
          <p:cNvPr id="12" name="Picture 11"/>
          <p:cNvPicPr>
            <a:picLocks noChangeAspect="1"/>
          </p:cNvPicPr>
          <p:nvPr/>
        </p:nvPicPr>
        <p:blipFill>
          <a:blip r:embed="rId4" cstate="print"/>
          <a:stretch>
            <a:fillRect/>
          </a:stretch>
        </p:blipFill>
        <p:spPr>
          <a:xfrm>
            <a:off x="647359" y="3711290"/>
            <a:ext cx="3989930" cy="2653224"/>
          </a:xfrm>
          <a:prstGeom prst="rect">
            <a:avLst/>
          </a:prstGeom>
        </p:spPr>
      </p:pic>
      <p:pic>
        <p:nvPicPr>
          <p:cNvPr id="13" name="Picture 12"/>
          <p:cNvPicPr>
            <a:picLocks noChangeAspect="1"/>
          </p:cNvPicPr>
          <p:nvPr/>
        </p:nvPicPr>
        <p:blipFill>
          <a:blip r:embed="rId5" cstate="print"/>
          <a:stretch>
            <a:fillRect/>
          </a:stretch>
        </p:blipFill>
        <p:spPr>
          <a:xfrm>
            <a:off x="4637291" y="3746253"/>
            <a:ext cx="3976278" cy="2653227"/>
          </a:xfrm>
          <a:prstGeom prst="rect">
            <a:avLst/>
          </a:prstGeom>
        </p:spPr>
      </p:pic>
      <p:pic>
        <p:nvPicPr>
          <p:cNvPr id="14" name="Picture 13"/>
          <p:cNvPicPr>
            <a:picLocks noChangeAspect="1"/>
          </p:cNvPicPr>
          <p:nvPr/>
        </p:nvPicPr>
        <p:blipFill>
          <a:blip r:embed="rId6" cstate="print"/>
          <a:stretch>
            <a:fillRect/>
          </a:stretch>
        </p:blipFill>
        <p:spPr>
          <a:xfrm>
            <a:off x="8685072" y="1021413"/>
            <a:ext cx="3506928" cy="533452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A513E241-F013-41A5-A9D0-0F9F26D3B51E}"/>
              </a:ext>
            </a:extLst>
          </p:cNvPr>
          <p:cNvSpPr>
            <a:spLocks noGrp="1"/>
          </p:cNvSpPr>
          <p:nvPr>
            <p:ph type="title"/>
          </p:nvPr>
        </p:nvSpPr>
        <p:spPr>
          <a:xfrm>
            <a:off x="1216241" y="674703"/>
            <a:ext cx="10821878" cy="541538"/>
          </a:xfrm>
        </p:spPr>
        <p:txBody>
          <a:bodyPr>
            <a:normAutofit fontScale="90000"/>
          </a:bodyPr>
          <a:lstStyle/>
          <a:p>
            <a:pPr algn="ctr"/>
            <a:r>
              <a:rPr lang="en-US" sz="2900" b="1" dirty="0">
                <a:solidFill>
                  <a:srgbClr val="C00000"/>
                </a:solidFill>
                <a:latin typeface="Bradley Hand ITC" panose="03070402050302030203" pitchFamily="66" charset="0"/>
              </a:rPr>
              <a:t/>
            </a:r>
            <a:br>
              <a:rPr lang="en-US" sz="2900" b="1" dirty="0">
                <a:solidFill>
                  <a:srgbClr val="C00000"/>
                </a:solidFill>
                <a:latin typeface="Bradley Hand ITC" panose="03070402050302030203" pitchFamily="66" charset="0"/>
              </a:rPr>
            </a:br>
            <a:r>
              <a:rPr lang="en-US" b="1" dirty="0">
                <a:solidFill>
                  <a:srgbClr val="C00000"/>
                </a:solidFill>
                <a:latin typeface="Bradley Hand ITC" panose="03070402050302030203" pitchFamily="66" charset="0"/>
              </a:rPr>
              <a:t/>
            </a:r>
            <a:br>
              <a:rPr lang="en-US" b="1" dirty="0">
                <a:solidFill>
                  <a:srgbClr val="C00000"/>
                </a:solidFill>
                <a:latin typeface="Bradley Hand ITC" panose="03070402050302030203" pitchFamily="66" charset="0"/>
              </a:rPr>
            </a:br>
            <a:r>
              <a:rPr lang="en-US" dirty="0">
                <a:latin typeface="AR BERKLEY" panose="02000000000000000000" pitchFamily="2" charset="0"/>
              </a:rPr>
              <a:t/>
            </a:r>
            <a:br>
              <a:rPr lang="en-US" dirty="0">
                <a:latin typeface="AR BERKLEY" panose="02000000000000000000" pitchFamily="2" charset="0"/>
              </a:rPr>
            </a:br>
            <a:r>
              <a:rPr lang="en-US" dirty="0">
                <a:latin typeface="AR BERKLEY" panose="02000000000000000000" pitchFamily="2" charset="0"/>
              </a:rPr>
              <a:t/>
            </a:r>
            <a:br>
              <a:rPr lang="en-US" dirty="0">
                <a:latin typeface="AR BERKLEY" panose="02000000000000000000" pitchFamily="2" charset="0"/>
              </a:rPr>
            </a:br>
            <a:endParaRPr lang="en-US" dirty="0"/>
          </a:p>
        </p:txBody>
      </p:sp>
      <p:sp>
        <p:nvSpPr>
          <p:cNvPr id="9" name="Content Placeholder 8">
            <a:extLst>
              <a:ext uri="{FF2B5EF4-FFF2-40B4-BE49-F238E27FC236}">
                <a16:creationId xmlns="" xmlns:a16="http://schemas.microsoft.com/office/drawing/2014/main" id="{49A08FA3-A0DB-48F2-BE9D-B29E141B9433}"/>
              </a:ext>
            </a:extLst>
          </p:cNvPr>
          <p:cNvSpPr>
            <a:spLocks noGrp="1"/>
          </p:cNvSpPr>
          <p:nvPr>
            <p:ph sz="half" idx="2"/>
          </p:nvPr>
        </p:nvSpPr>
        <p:spPr>
          <a:xfrm>
            <a:off x="665824" y="1251753"/>
            <a:ext cx="3657600" cy="5486400"/>
          </a:xfrm>
          <a:noFill/>
        </p:spPr>
        <p:txBody>
          <a:bodyPr>
            <a:normAutofit/>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Enjoy your early breakfast and freshen up with vivid memories of Kashmir. </a:t>
            </a:r>
          </a:p>
          <a:p>
            <a:pPr marL="0" indent="0" algn="just">
              <a:buNone/>
            </a:pPr>
            <a:r>
              <a:rPr lang="en-US" dirty="0">
                <a:solidFill>
                  <a:schemeClr val="tx1"/>
                </a:solidFill>
                <a:latin typeface="Times New Roman" panose="02020603050405020304" pitchFamily="18" charset="0"/>
                <a:cs typeface="Times New Roman" panose="02020603050405020304" pitchFamily="18" charset="0"/>
              </a:rPr>
              <a:t>Your personalized chauffer will drive you to Srinagar.</a:t>
            </a:r>
          </a:p>
          <a:p>
            <a:pPr marL="0" indent="0" algn="just">
              <a:buNone/>
            </a:pPr>
            <a:endParaRPr lang="en-US" b="1" dirty="0">
              <a:solidFill>
                <a:schemeClr val="tx1"/>
              </a:solidFill>
              <a:latin typeface="Bradley Hand ITC" panose="03070402050302030203" pitchFamily="66" charset="0"/>
            </a:endParaRPr>
          </a:p>
        </p:txBody>
      </p:sp>
      <p:sp>
        <p:nvSpPr>
          <p:cNvPr id="5" name="Title 6">
            <a:extLst>
              <a:ext uri="{FF2B5EF4-FFF2-40B4-BE49-F238E27FC236}">
                <a16:creationId xmlns="" xmlns:a16="http://schemas.microsoft.com/office/drawing/2014/main" id="{B3403EC0-9F9F-40DA-BDA6-26EEE494E607}"/>
              </a:ext>
            </a:extLst>
          </p:cNvPr>
          <p:cNvSpPr txBox="1">
            <a:spLocks/>
          </p:cNvSpPr>
          <p:nvPr/>
        </p:nvSpPr>
        <p:spPr>
          <a:xfrm>
            <a:off x="247650" y="351859"/>
            <a:ext cx="11944350" cy="613503"/>
          </a:xfrm>
          <a:prstGeom prst="rect">
            <a:avLst/>
          </a:prstGeom>
        </p:spPr>
        <p:txBody>
          <a:bodyPr vert="horz" lIns="91440" tIns="45720" rIns="91440" bIns="45720" rtlCol="0" anchor="t">
            <a:normAutofit fontScale="250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9600" b="1" i="0" u="none" strike="noStrike" kern="1200" cap="none" spc="0" normalizeH="0" baseline="0" noProof="0" dirty="0">
                <a:ln>
                  <a:noFill/>
                </a:ln>
                <a:solidFill>
                  <a:srgbClr val="002060"/>
                </a:solidFill>
                <a:effectLst/>
                <a:uLnTx/>
                <a:uFillTx/>
                <a:latin typeface="Arial" pitchFamily="34" charset="0"/>
                <a:cs typeface="Arial" pitchFamily="34" charset="0"/>
              </a:rPr>
              <a:t>DAY </a:t>
            </a:r>
            <a:r>
              <a:rPr kumimoji="0" lang="en-US" sz="9600" b="1" i="0" u="none" strike="noStrike" kern="1200" cap="none" spc="0" normalizeH="0" baseline="0" noProof="0" dirty="0" smtClean="0">
                <a:ln>
                  <a:noFill/>
                </a:ln>
                <a:solidFill>
                  <a:srgbClr val="002060"/>
                </a:solidFill>
                <a:effectLst/>
                <a:uLnTx/>
                <a:uFillTx/>
                <a:latin typeface="Arial" pitchFamily="34" charset="0"/>
                <a:cs typeface="Arial" pitchFamily="34" charset="0"/>
              </a:rPr>
              <a:t> </a:t>
            </a:r>
            <a:r>
              <a:rPr lang="en-US" sz="9600" b="1" dirty="0" smtClean="0">
                <a:solidFill>
                  <a:srgbClr val="002060"/>
                </a:solidFill>
                <a:latin typeface="Arial" pitchFamily="34" charset="0"/>
                <a:cs typeface="Arial" pitchFamily="34" charset="0"/>
              </a:rPr>
              <a:t>08</a:t>
            </a:r>
            <a:r>
              <a:rPr kumimoji="0" lang="en-US" sz="9600" b="1" i="0" u="none" strike="noStrike" kern="1200" cap="none" spc="0" normalizeH="0" baseline="0" noProof="0" dirty="0" smtClean="0">
                <a:ln>
                  <a:noFill/>
                </a:ln>
                <a:solidFill>
                  <a:srgbClr val="002060"/>
                </a:solidFill>
                <a:effectLst/>
                <a:uLnTx/>
                <a:uFillTx/>
                <a:latin typeface="Arial" pitchFamily="34" charset="0"/>
                <a:cs typeface="Arial" pitchFamily="34" charset="0"/>
              </a:rPr>
              <a:t>–</a:t>
            </a:r>
            <a:r>
              <a:rPr lang="en-US" sz="9600" b="1" dirty="0" smtClean="0">
                <a:solidFill>
                  <a:srgbClr val="002060"/>
                </a:solidFill>
                <a:latin typeface="Arial" pitchFamily="34" charset="0"/>
                <a:cs typeface="Arial" pitchFamily="34" charset="0"/>
              </a:rPr>
              <a:t>DROP SRINAGAR AIRPORT</a:t>
            </a:r>
            <a:r>
              <a:rPr kumimoji="0" lang="en-US" sz="12800" b="1" i="0" u="none" strike="noStrike" kern="1200" cap="none" spc="0" normalizeH="0" baseline="0" noProof="0" dirty="0">
                <a:ln>
                  <a:noFill/>
                </a:ln>
                <a:solidFill>
                  <a:srgbClr val="C00000"/>
                </a:solidFill>
                <a:effectLst/>
                <a:uLnTx/>
                <a:uFillTx/>
                <a:latin typeface="Bradley Hand ITC" panose="03070402050302030203" pitchFamily="66" charset="0"/>
                <a:ea typeface="+mj-ea"/>
                <a:cs typeface="+mj-cs"/>
              </a:rPr>
              <a:t/>
            </a:r>
            <a:br>
              <a:rPr kumimoji="0" lang="en-US" sz="12800" b="1" i="0" u="none" strike="noStrike" kern="1200" cap="none" spc="0" normalizeH="0" baseline="0" noProof="0" dirty="0">
                <a:ln>
                  <a:noFill/>
                </a:ln>
                <a:solidFill>
                  <a:srgbClr val="C00000"/>
                </a:solidFill>
                <a:effectLst/>
                <a:uLnTx/>
                <a:uFillTx/>
                <a:latin typeface="Bradley Hand ITC" panose="03070402050302030203" pitchFamily="66" charset="0"/>
                <a:ea typeface="+mj-ea"/>
                <a:cs typeface="+mj-cs"/>
              </a:rPr>
            </a:br>
            <a:r>
              <a:rPr kumimoji="0" lang="en-US" sz="12800" b="1" i="0" u="none" strike="noStrike" kern="1200" cap="none" spc="0" normalizeH="0" baseline="0" noProof="0" dirty="0">
                <a:ln>
                  <a:noFill/>
                </a:ln>
                <a:solidFill>
                  <a:srgbClr val="C00000"/>
                </a:solidFill>
                <a:effectLst/>
                <a:uLnTx/>
                <a:uFillTx/>
                <a:latin typeface="Bradley Hand ITC" panose="03070402050302030203" pitchFamily="66" charset="0"/>
                <a:ea typeface="+mj-ea"/>
                <a:cs typeface="+mj-cs"/>
              </a:rPr>
              <a:t/>
            </a:r>
            <a:br>
              <a:rPr kumimoji="0" lang="en-US" sz="12800" b="1" i="0" u="none" strike="noStrike" kern="1200" cap="none" spc="0" normalizeH="0" baseline="0" noProof="0" dirty="0">
                <a:ln>
                  <a:noFill/>
                </a:ln>
                <a:solidFill>
                  <a:srgbClr val="C00000"/>
                </a:solidFill>
                <a:effectLst/>
                <a:uLnTx/>
                <a:uFillTx/>
                <a:latin typeface="Bradley Hand ITC" panose="03070402050302030203" pitchFamily="66" charset="0"/>
                <a:ea typeface="+mj-ea"/>
                <a:cs typeface="+mj-cs"/>
              </a:rPr>
            </a:br>
            <a:r>
              <a:rPr kumimoji="0" lang="en-US" sz="3600" b="0" i="0" u="none" strike="noStrike" kern="1200" cap="none" spc="0" normalizeH="0" baseline="0" noProof="0" dirty="0">
                <a:ln>
                  <a:noFill/>
                </a:ln>
                <a:solidFill>
                  <a:prstClr val="black">
                    <a:lumMod val="85000"/>
                    <a:lumOff val="15000"/>
                  </a:prstClr>
                </a:solidFill>
                <a:effectLst/>
                <a:uLnTx/>
                <a:uFillTx/>
                <a:latin typeface="AR BERKLEY" panose="02000000000000000000" pitchFamily="2" charset="0"/>
                <a:ea typeface="+mj-ea"/>
                <a:cs typeface="+mj-cs"/>
              </a:rPr>
              <a:t/>
            </a:r>
            <a:br>
              <a:rPr kumimoji="0" lang="en-US" sz="3600" b="0" i="0" u="none" strike="noStrike" kern="1200" cap="none" spc="0" normalizeH="0" baseline="0" noProof="0" dirty="0">
                <a:ln>
                  <a:noFill/>
                </a:ln>
                <a:solidFill>
                  <a:prstClr val="black">
                    <a:lumMod val="85000"/>
                    <a:lumOff val="15000"/>
                  </a:prstClr>
                </a:solidFill>
                <a:effectLst/>
                <a:uLnTx/>
                <a:uFillTx/>
                <a:latin typeface="AR BERKLEY" panose="02000000000000000000" pitchFamily="2" charset="0"/>
                <a:ea typeface="+mj-ea"/>
                <a:cs typeface="+mj-cs"/>
              </a:rPr>
            </a:br>
            <a:r>
              <a:rPr kumimoji="0" lang="en-US" sz="3600" b="0" i="0" u="none" strike="noStrike" kern="1200" cap="none" spc="0" normalizeH="0" baseline="0" noProof="0" dirty="0">
                <a:ln>
                  <a:noFill/>
                </a:ln>
                <a:solidFill>
                  <a:prstClr val="black">
                    <a:lumMod val="85000"/>
                    <a:lumOff val="15000"/>
                  </a:prstClr>
                </a:solidFill>
                <a:effectLst/>
                <a:uLnTx/>
                <a:uFillTx/>
                <a:latin typeface="AR BERKLEY" panose="02000000000000000000" pitchFamily="2" charset="0"/>
                <a:ea typeface="+mj-ea"/>
                <a:cs typeface="+mj-cs"/>
              </a:rPr>
              <a:t/>
            </a:r>
            <a:br>
              <a:rPr kumimoji="0" lang="en-US" sz="3600" b="0" i="0" u="none" strike="noStrike" kern="1200" cap="none" spc="0" normalizeH="0" baseline="0" noProof="0" dirty="0">
                <a:ln>
                  <a:noFill/>
                </a:ln>
                <a:solidFill>
                  <a:prstClr val="black">
                    <a:lumMod val="85000"/>
                    <a:lumOff val="15000"/>
                  </a:prstClr>
                </a:solidFill>
                <a:effectLst/>
                <a:uLnTx/>
                <a:uFillTx/>
                <a:latin typeface="AR BERKLEY" panose="02000000000000000000" pitchFamily="2" charset="0"/>
                <a:ea typeface="+mj-ea"/>
                <a:cs typeface="+mj-cs"/>
              </a:rPr>
            </a:br>
            <a:endParaRPr kumimoji="0" lang="en-US" sz="3600" b="0" i="0" u="none" strike="noStrike" kern="1200" cap="none" spc="0" normalizeH="0" baseline="0" noProof="0" dirty="0">
              <a:ln>
                <a:noFill/>
              </a:ln>
              <a:solidFill>
                <a:prstClr val="black">
                  <a:lumMod val="85000"/>
                  <a:lumOff val="15000"/>
                </a:prstClr>
              </a:solidFill>
              <a:effectLst/>
              <a:uLnTx/>
              <a:uFillTx/>
              <a:latin typeface="Century Gothic"/>
              <a:ea typeface="+mj-ea"/>
              <a:cs typeface="+mj-cs"/>
            </a:endParaRPr>
          </a:p>
        </p:txBody>
      </p:sp>
      <p:pic>
        <p:nvPicPr>
          <p:cNvPr id="4" name="Picture 3">
            <a:extLst>
              <a:ext uri="{FF2B5EF4-FFF2-40B4-BE49-F238E27FC236}">
                <a16:creationId xmlns="" xmlns:a16="http://schemas.microsoft.com/office/drawing/2014/main" id="{05D285F3-A78E-47C4-B984-404BA922F49B}"/>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456592" y="1288205"/>
            <a:ext cx="7453257" cy="5068207"/>
          </a:xfrm>
          <a:prstGeom prst="rect">
            <a:avLst/>
          </a:prstGeom>
        </p:spPr>
      </p:pic>
      <p:sp>
        <p:nvSpPr>
          <p:cNvPr id="6" name="Footer Placeholder 4"/>
          <p:cNvSpPr>
            <a:spLocks noGrp="1"/>
          </p:cNvSpPr>
          <p:nvPr>
            <p:ph type="ftr" sz="quarter" idx="11"/>
          </p:nvPr>
        </p:nvSpPr>
        <p:spPr>
          <a:xfrm>
            <a:off x="1975052" y="6422416"/>
            <a:ext cx="7619999" cy="365125"/>
          </a:xfrm>
        </p:spPr>
        <p:txBody>
          <a:bodyPr/>
          <a:lstStyle/>
          <a:p>
            <a:pPr algn="ctr"/>
            <a:r>
              <a:rPr lang="en-US" sz="1800" dirty="0" smtClean="0">
                <a:solidFill>
                  <a:schemeClr val="bg2">
                    <a:lumMod val="25000"/>
                  </a:schemeClr>
                </a:solidFill>
              </a:rPr>
              <a:t>www.TotalTripHolidays.com</a:t>
            </a:r>
            <a:endParaRPr lang="en-US" sz="1800" dirty="0">
              <a:solidFill>
                <a:schemeClr val="bg2">
                  <a:lumMod val="25000"/>
                </a:schemeClr>
              </a:solidFill>
            </a:endParaRPr>
          </a:p>
        </p:txBody>
      </p:sp>
    </p:spTree>
    <p:extLst>
      <p:ext uri="{BB962C8B-B14F-4D97-AF65-F5344CB8AC3E}">
        <p14:creationId xmlns="" xmlns:p14="http://schemas.microsoft.com/office/powerpoint/2010/main" val="837259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 xmlns:a16="http://schemas.microsoft.com/office/drawing/2014/main" id="{67D64F12-BEED-4715-A82F-4ED9B1E4BE8F}"/>
              </a:ext>
            </a:extLst>
          </p:cNvPr>
          <p:cNvGraphicFramePr>
            <a:graphicFrameLocks noGrp="1"/>
          </p:cNvGraphicFramePr>
          <p:nvPr>
            <p:ph sz="half" idx="2"/>
            <p:extLst>
              <p:ext uri="{D42A27DB-BD31-4B8C-83A1-F6EECF244321}">
                <p14:modId xmlns="" xmlns:p14="http://schemas.microsoft.com/office/powerpoint/2010/main" val="91020253"/>
              </p:ext>
            </p:extLst>
          </p:nvPr>
        </p:nvGraphicFramePr>
        <p:xfrm>
          <a:off x="1698625" y="609600"/>
          <a:ext cx="9788526" cy="5918200"/>
        </p:xfrm>
        <a:graphic>
          <a:graphicData uri="http://schemas.openxmlformats.org/drawingml/2006/table">
            <a:tbl>
              <a:tblPr firstRow="1" bandRow="1">
                <a:tableStyleId>{22838BEF-8BB2-4498-84A7-C5851F593DF1}</a:tableStyleId>
              </a:tblPr>
              <a:tblGrid>
                <a:gridCol w="5035550">
                  <a:extLst>
                    <a:ext uri="{9D8B030D-6E8A-4147-A177-3AD203B41FA5}">
                      <a16:colId xmlns="" xmlns:a16="http://schemas.microsoft.com/office/drawing/2014/main" val="2179117061"/>
                    </a:ext>
                  </a:extLst>
                </a:gridCol>
                <a:gridCol w="4752976">
                  <a:extLst>
                    <a:ext uri="{9D8B030D-6E8A-4147-A177-3AD203B41FA5}">
                      <a16:colId xmlns="" xmlns:a16="http://schemas.microsoft.com/office/drawing/2014/main" val="3754225196"/>
                    </a:ext>
                  </a:extLst>
                </a:gridCol>
              </a:tblGrid>
              <a:tr h="488784">
                <a:tc gridSpan="2">
                  <a:txBody>
                    <a:bodyPr/>
                    <a:lstStyle/>
                    <a:p>
                      <a:pPr algn="ctr"/>
                      <a:r>
                        <a:rPr lang="en-US" sz="2800" dirty="0">
                          <a:solidFill>
                            <a:schemeClr val="bg2"/>
                          </a:solidFill>
                          <a:latin typeface="Bradley Hand ITC" panose="03070402050302030203" pitchFamily="66" charset="0"/>
                        </a:rPr>
                        <a:t>INCLUSIONS</a:t>
                      </a:r>
                    </a:p>
                  </a:txBody>
                  <a:tcPr>
                    <a:solidFill>
                      <a:schemeClr val="accent1"/>
                    </a:solidFill>
                  </a:tcPr>
                </a:tc>
                <a:tc hMerge="1">
                  <a:txBody>
                    <a:bodyPr/>
                    <a:lstStyle/>
                    <a:p>
                      <a:endParaRPr lang="en-US" dirty="0"/>
                    </a:p>
                  </a:txBody>
                  <a:tcPr/>
                </a:tc>
                <a:extLst>
                  <a:ext uri="{0D108BD9-81ED-4DB2-BD59-A6C34878D82A}">
                    <a16:rowId xmlns="" xmlns:a16="http://schemas.microsoft.com/office/drawing/2014/main" val="2991189068"/>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 </a:t>
                      </a:r>
                      <a:r>
                        <a:rPr lang="en-US" sz="1600" b="0" dirty="0" smtClean="0">
                          <a:latin typeface="Times New Roman" panose="02020603050405020304" pitchFamily="18" charset="0"/>
                          <a:cs typeface="Times New Roman" panose="02020603050405020304" pitchFamily="18" charset="0"/>
                        </a:rPr>
                        <a:t>01 </a:t>
                      </a:r>
                      <a:r>
                        <a:rPr lang="en-US" sz="1600" b="0" dirty="0" smtClean="0">
                          <a:latin typeface="Times New Roman" panose="02020603050405020304" pitchFamily="18" charset="0"/>
                          <a:cs typeface="Times New Roman" panose="02020603050405020304" pitchFamily="18" charset="0"/>
                        </a:rPr>
                        <a:t>Deluxe </a:t>
                      </a:r>
                      <a:r>
                        <a:rPr lang="en-US" sz="1600" b="0" dirty="0" smtClean="0">
                          <a:latin typeface="Times New Roman" panose="02020603050405020304" pitchFamily="18" charset="0"/>
                          <a:cs typeface="Times New Roman" panose="02020603050405020304" pitchFamily="18" charset="0"/>
                        </a:rPr>
                        <a:t> </a:t>
                      </a:r>
                      <a:r>
                        <a:rPr lang="en-US" sz="1600" b="0" dirty="0">
                          <a:latin typeface="Times New Roman" panose="02020603050405020304" pitchFamily="18" charset="0"/>
                          <a:cs typeface="Times New Roman" panose="02020603050405020304" pitchFamily="18" charset="0"/>
                        </a:rPr>
                        <a:t>Room on daily basis </a:t>
                      </a:r>
                      <a:r>
                        <a:rPr lang="en-US" sz="1600" b="0" dirty="0" smtClean="0">
                          <a:latin typeface="Times New Roman" panose="02020603050405020304" pitchFamily="18" charset="0"/>
                          <a:cs typeface="Times New Roman" panose="02020603050405020304" pitchFamily="18" charset="0"/>
                        </a:rPr>
                        <a:t> </a:t>
                      </a:r>
                      <a:endParaRPr lang="en-US" sz="1600" b="0" dirty="0">
                        <a:latin typeface="Times New Roman" panose="02020603050405020304" pitchFamily="18" charset="0"/>
                        <a:cs typeface="Times New Roman" panose="02020603050405020304" pitchFamily="18" charset="0"/>
                      </a:endParaRP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sz="16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310254989"/>
                  </a:ext>
                </a:extLst>
              </a:tr>
              <a:tr h="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smtClean="0">
                          <a:latin typeface="Times New Roman" panose="02020603050405020304" pitchFamily="18" charset="0"/>
                          <a:cs typeface="Times New Roman" panose="02020603050405020304" pitchFamily="18" charset="0"/>
                        </a:rPr>
                        <a:t>One </a:t>
                      </a:r>
                      <a:r>
                        <a:rPr lang="en-US" sz="1600" b="0" dirty="0" smtClean="0">
                          <a:latin typeface="Times New Roman" panose="02020603050405020304" pitchFamily="18" charset="0"/>
                          <a:cs typeface="Times New Roman" panose="02020603050405020304" pitchFamily="18" charset="0"/>
                        </a:rPr>
                        <a:t>Etios</a:t>
                      </a:r>
                      <a:r>
                        <a:rPr lang="en-US" sz="1600" b="0" baseline="0" dirty="0" smtClean="0">
                          <a:latin typeface="Times New Roman" panose="02020603050405020304" pitchFamily="18" charset="0"/>
                          <a:cs typeface="Times New Roman" panose="02020603050405020304" pitchFamily="18" charset="0"/>
                        </a:rPr>
                        <a:t> </a:t>
                      </a:r>
                      <a:r>
                        <a:rPr lang="en-US" sz="1600" b="0" dirty="0" smtClean="0">
                          <a:latin typeface="Times New Roman" panose="02020603050405020304" pitchFamily="18" charset="0"/>
                          <a:cs typeface="Times New Roman" panose="02020603050405020304" pitchFamily="18" charset="0"/>
                        </a:rPr>
                        <a:t>at </a:t>
                      </a:r>
                      <a:r>
                        <a:rPr lang="en-US" sz="1600" b="0" dirty="0">
                          <a:latin typeface="Times New Roman" panose="02020603050405020304" pitchFamily="18" charset="0"/>
                          <a:cs typeface="Times New Roman" panose="02020603050405020304" pitchFamily="18" charset="0"/>
                        </a:rPr>
                        <a:t>disposal from pick up at </a:t>
                      </a:r>
                      <a:r>
                        <a:rPr lang="en-US" sz="1600" b="0" dirty="0" smtClean="0">
                          <a:latin typeface="Times New Roman" panose="02020603050405020304" pitchFamily="18" charset="0"/>
                          <a:cs typeface="Times New Roman" panose="02020603050405020304" pitchFamily="18" charset="0"/>
                        </a:rPr>
                        <a:t>srinagar</a:t>
                      </a:r>
                      <a:r>
                        <a:rPr lang="en-US" sz="1600" b="0" baseline="0" dirty="0" smtClean="0">
                          <a:latin typeface="Times New Roman" panose="02020603050405020304" pitchFamily="18" charset="0"/>
                          <a:cs typeface="Times New Roman" panose="02020603050405020304" pitchFamily="18" charset="0"/>
                        </a:rPr>
                        <a:t> Air Port </a:t>
                      </a:r>
                      <a:r>
                        <a:rPr lang="en-US" sz="1600" b="0" dirty="0" smtClean="0">
                          <a:latin typeface="Times New Roman" panose="02020603050405020304" pitchFamily="18" charset="0"/>
                          <a:cs typeface="Times New Roman" panose="02020603050405020304" pitchFamily="18" charset="0"/>
                        </a:rPr>
                        <a:t> </a:t>
                      </a:r>
                      <a:r>
                        <a:rPr lang="en-US" sz="1600" b="0" dirty="0">
                          <a:latin typeface="Times New Roman" panose="02020603050405020304" pitchFamily="18" charset="0"/>
                          <a:cs typeface="Times New Roman" panose="02020603050405020304" pitchFamily="18" charset="0"/>
                        </a:rPr>
                        <a:t>till drop </a:t>
                      </a:r>
                      <a:r>
                        <a:rPr lang="en-US" sz="1600" b="0" dirty="0" smtClean="0">
                          <a:latin typeface="Times New Roman" panose="02020603050405020304" pitchFamily="18" charset="0"/>
                          <a:cs typeface="Times New Roman" panose="02020603050405020304" pitchFamily="18" charset="0"/>
                        </a:rPr>
                        <a:t>at</a:t>
                      </a:r>
                      <a:r>
                        <a:rPr lang="en-US" sz="1600" b="0" baseline="0" dirty="0" smtClean="0">
                          <a:latin typeface="Times New Roman" panose="02020603050405020304" pitchFamily="18" charset="0"/>
                          <a:cs typeface="Times New Roman" panose="02020603050405020304" pitchFamily="18" charset="0"/>
                        </a:rPr>
                        <a:t> </a:t>
                      </a:r>
                      <a:r>
                        <a:rPr lang="en-US" sz="1600" b="0" dirty="0" smtClean="0">
                          <a:latin typeface="Times New Roman" panose="02020603050405020304" pitchFamily="18" charset="0"/>
                          <a:cs typeface="Times New Roman" panose="02020603050405020304" pitchFamily="18" charset="0"/>
                        </a:rPr>
                        <a:t>srinagar</a:t>
                      </a:r>
                      <a:r>
                        <a:rPr lang="en-US" sz="1600" b="0" baseline="0" dirty="0" smtClean="0">
                          <a:latin typeface="Times New Roman" panose="02020603050405020304" pitchFamily="18" charset="0"/>
                          <a:cs typeface="Times New Roman" panose="02020603050405020304" pitchFamily="18" charset="0"/>
                        </a:rPr>
                        <a:t> Air Port </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6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544969936"/>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Daily Breakfast and Dinner</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indent="0">
                        <a:buFont typeface="Wingdings" panose="05000000000000000000" pitchFamily="2" charset="2"/>
                        <a:buNone/>
                      </a:pP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058472743"/>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One hour shikara ride in Dal lake</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indent="0">
                        <a:buFont typeface="Wingdings" panose="05000000000000000000" pitchFamily="2" charset="2"/>
                        <a:buNone/>
                      </a:pP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718658576"/>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Service tax</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en-US"/>
                    </a:p>
                  </a:txBody>
                  <a:tcPr/>
                </a:tc>
                <a:extLst>
                  <a:ext uri="{0D108BD9-81ED-4DB2-BD59-A6C34878D82A}">
                    <a16:rowId xmlns="" xmlns:a16="http://schemas.microsoft.com/office/drawing/2014/main" val="698454346"/>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Parking charges</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en-US"/>
                    </a:p>
                  </a:txBody>
                  <a:tcPr/>
                </a:tc>
                <a:extLst>
                  <a:ext uri="{0D108BD9-81ED-4DB2-BD59-A6C34878D82A}">
                    <a16:rowId xmlns="" xmlns:a16="http://schemas.microsoft.com/office/drawing/2014/main" val="456810231"/>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Driver allowances</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en-US" dirty="0"/>
                    </a:p>
                  </a:txBody>
                  <a:tcPr/>
                </a:tc>
                <a:extLst>
                  <a:ext uri="{0D108BD9-81ED-4DB2-BD59-A6C34878D82A}">
                    <a16:rowId xmlns="" xmlns:a16="http://schemas.microsoft.com/office/drawing/2014/main" val="4268613357"/>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24/7 over the phone support</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en-US"/>
                    </a:p>
                  </a:txBody>
                  <a:tcPr/>
                </a:tc>
                <a:extLst>
                  <a:ext uri="{0D108BD9-81ED-4DB2-BD59-A6C34878D82A}">
                    <a16:rowId xmlns="" xmlns:a16="http://schemas.microsoft.com/office/drawing/2014/main" val="2096186229"/>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Meet and greet upon arrival</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en-US"/>
                    </a:p>
                  </a:txBody>
                  <a:tcPr/>
                </a:tc>
                <a:extLst>
                  <a:ext uri="{0D108BD9-81ED-4DB2-BD59-A6C34878D82A}">
                    <a16:rowId xmlns="" xmlns:a16="http://schemas.microsoft.com/office/drawing/2014/main" val="1168843676"/>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Tolls and taxes</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en-US"/>
                    </a:p>
                  </a:txBody>
                  <a:tcPr/>
                </a:tc>
                <a:extLst>
                  <a:ext uri="{0D108BD9-81ED-4DB2-BD59-A6C34878D82A}">
                    <a16:rowId xmlns="" xmlns:a16="http://schemas.microsoft.com/office/drawing/2014/main" val="341324784"/>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Doctor on call facility</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en-US"/>
                    </a:p>
                  </a:txBody>
                  <a:tcPr/>
                </a:tc>
                <a:extLst>
                  <a:ext uri="{0D108BD9-81ED-4DB2-BD59-A6C34878D82A}">
                    <a16:rowId xmlns="" xmlns:a16="http://schemas.microsoft.com/office/drawing/2014/main" val="880538703"/>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Medical kit</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en-US"/>
                    </a:p>
                  </a:txBody>
                  <a:tcPr/>
                </a:tc>
                <a:extLst>
                  <a:ext uri="{0D108BD9-81ED-4DB2-BD59-A6C34878D82A}">
                    <a16:rowId xmlns="" xmlns:a16="http://schemas.microsoft.com/office/drawing/2014/main" val="2734791542"/>
                  </a:ext>
                </a:extLst>
              </a:tr>
              <a:tr h="370840">
                <a:tc>
                  <a:txBody>
                    <a:bodyPr/>
                    <a:lstStyle/>
                    <a:p>
                      <a:endParaRPr lang="en-US" dirty="0"/>
                    </a:p>
                  </a:txBody>
                  <a:tcPr/>
                </a:tc>
                <a:tc>
                  <a:txBody>
                    <a:bodyPr/>
                    <a:lstStyle/>
                    <a:p>
                      <a:endParaRPr lang="en-US" dirty="0"/>
                    </a:p>
                  </a:txBody>
                  <a:tcPr/>
                </a:tc>
                <a:extLst>
                  <a:ext uri="{0D108BD9-81ED-4DB2-BD59-A6C34878D82A}">
                    <a16:rowId xmlns="" xmlns:a16="http://schemas.microsoft.com/office/drawing/2014/main" val="2418415292"/>
                  </a:ext>
                </a:extLst>
              </a:tr>
              <a:tr h="370840">
                <a:tc>
                  <a:txBody>
                    <a:bodyPr/>
                    <a:lstStyle/>
                    <a:p>
                      <a:endParaRPr lang="en-US" dirty="0"/>
                    </a:p>
                  </a:txBody>
                  <a:tcPr/>
                </a:tc>
                <a:tc>
                  <a:txBody>
                    <a:bodyPr/>
                    <a:lstStyle/>
                    <a:p>
                      <a:pPr marL="285750" indent="-285750">
                        <a:buFont typeface="Wingdings" panose="05000000000000000000" pitchFamily="2" charset="2"/>
                        <a:buChar char="Ø"/>
                      </a:pPr>
                      <a:endParaRPr lang="en-US" b="1" dirty="0">
                        <a:latin typeface="Bradley Hand ITC" panose="03070402050302030203" pitchFamily="66" charset="0"/>
                      </a:endParaRPr>
                    </a:p>
                  </a:txBody>
                  <a:tcPr/>
                </a:tc>
                <a:extLst>
                  <a:ext uri="{0D108BD9-81ED-4DB2-BD59-A6C34878D82A}">
                    <a16:rowId xmlns="" xmlns:a16="http://schemas.microsoft.com/office/drawing/2014/main" val="3823695795"/>
                  </a:ext>
                </a:extLst>
              </a:tr>
            </a:tbl>
          </a:graphicData>
        </a:graphic>
      </p:graphicFrame>
    </p:spTree>
    <p:extLst>
      <p:ext uri="{BB962C8B-B14F-4D97-AF65-F5344CB8AC3E}">
        <p14:creationId xmlns="" xmlns:p14="http://schemas.microsoft.com/office/powerpoint/2010/main" val="8221555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59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 xmlns:a16="http://schemas.microsoft.com/office/drawing/2014/main" id="{67D64F12-BEED-4715-A82F-4ED9B1E4BE8F}"/>
              </a:ext>
            </a:extLst>
          </p:cNvPr>
          <p:cNvGraphicFramePr>
            <a:graphicFrameLocks noGrp="1"/>
          </p:cNvGraphicFramePr>
          <p:nvPr>
            <p:ph sz="half" idx="2"/>
            <p:extLst>
              <p:ext uri="{D42A27DB-BD31-4B8C-83A1-F6EECF244321}">
                <p14:modId xmlns="" xmlns:p14="http://schemas.microsoft.com/office/powerpoint/2010/main" val="2115814283"/>
              </p:ext>
            </p:extLst>
          </p:nvPr>
        </p:nvGraphicFramePr>
        <p:xfrm>
          <a:off x="1764470" y="257175"/>
          <a:ext cx="9003292" cy="6159304"/>
        </p:xfrm>
        <a:graphic>
          <a:graphicData uri="http://schemas.openxmlformats.org/drawingml/2006/table">
            <a:tbl>
              <a:tblPr firstRow="1" bandRow="1">
                <a:tableStyleId>{22838BEF-8BB2-4498-84A7-C5851F593DF1}</a:tableStyleId>
              </a:tblPr>
              <a:tblGrid>
                <a:gridCol w="4631598">
                  <a:extLst>
                    <a:ext uri="{9D8B030D-6E8A-4147-A177-3AD203B41FA5}">
                      <a16:colId xmlns="" xmlns:a16="http://schemas.microsoft.com/office/drawing/2014/main" val="2179117061"/>
                    </a:ext>
                  </a:extLst>
                </a:gridCol>
                <a:gridCol w="4371694">
                  <a:extLst>
                    <a:ext uri="{9D8B030D-6E8A-4147-A177-3AD203B41FA5}">
                      <a16:colId xmlns="" xmlns:a16="http://schemas.microsoft.com/office/drawing/2014/main" val="3754225196"/>
                    </a:ext>
                  </a:extLst>
                </a:gridCol>
              </a:tblGrid>
              <a:tr h="456905">
                <a:tc gridSpan="2">
                  <a:txBody>
                    <a:bodyPr/>
                    <a:lstStyle/>
                    <a:p>
                      <a:pPr algn="ctr"/>
                      <a:r>
                        <a:rPr lang="en-US" sz="2800" dirty="0">
                          <a:solidFill>
                            <a:schemeClr val="bg2"/>
                          </a:solidFill>
                          <a:latin typeface="Bradley Hand ITC" panose="03070402050302030203" pitchFamily="66" charset="0"/>
                        </a:rPr>
                        <a:t>EXCLUSIONS</a:t>
                      </a:r>
                    </a:p>
                  </a:txBody>
                  <a:tcPr>
                    <a:solidFill>
                      <a:schemeClr val="accent1"/>
                    </a:solidFill>
                  </a:tcPr>
                </a:tc>
                <a:tc hMerge="1">
                  <a:txBody>
                    <a:bodyPr/>
                    <a:lstStyle/>
                    <a:p>
                      <a:endParaRPr lang="en-US" dirty="0"/>
                    </a:p>
                  </a:txBody>
                  <a:tcPr/>
                </a:tc>
                <a:extLst>
                  <a:ext uri="{0D108BD9-81ED-4DB2-BD59-A6C34878D82A}">
                    <a16:rowId xmlns="" xmlns:a16="http://schemas.microsoft.com/office/drawing/2014/main" val="2991189068"/>
                  </a:ext>
                </a:extLst>
              </a:tr>
              <a:tr h="322521">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0" dirty="0">
                          <a:latin typeface="Times New Roman" panose="02020603050405020304" pitchFamily="18" charset="0"/>
                          <a:cs typeface="Times New Roman" panose="02020603050405020304" pitchFamily="18" charset="0"/>
                        </a:rPr>
                        <a:t>Lunch</a:t>
                      </a:r>
                      <a:endParaRPr lang="en-US" sz="16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285750" indent="-285750">
                        <a:buFont typeface="Wingdings" panose="05000000000000000000" pitchFamily="2" charset="2"/>
                        <a:buChar char="Ø"/>
                      </a:pPr>
                      <a:r>
                        <a:rPr lang="en-US" dirty="0" smtClean="0"/>
                        <a:t>Pre-paid SIM’s Don’t work here.</a:t>
                      </a:r>
                      <a:endParaRPr lang="en-US" dirty="0"/>
                    </a:p>
                  </a:txBody>
                  <a:tcPr/>
                </a:tc>
                <a:extLst>
                  <a:ext uri="{0D108BD9-81ED-4DB2-BD59-A6C34878D82A}">
                    <a16:rowId xmlns="" xmlns:a16="http://schemas.microsoft.com/office/drawing/2014/main" val="3310254989"/>
                  </a:ext>
                </a:extLst>
              </a:tr>
              <a:tr h="564412">
                <a:tc>
                  <a:txBody>
                    <a:bodyPr/>
                    <a:lstStyle/>
                    <a:p>
                      <a:pPr marL="0" marR="0" lvl="0" indent="0" algn="l" defTabSz="457200" rtl="0" eaLnBrk="1" fontAlgn="auto" latinLnBrk="0" hangingPunct="1">
                        <a:lnSpc>
                          <a:spcPct val="100000"/>
                        </a:lnSpc>
                        <a:spcBef>
                          <a:spcPts val="0"/>
                        </a:spcBef>
                        <a:spcAft>
                          <a:spcPts val="0"/>
                        </a:spcAft>
                        <a:buClrTx/>
                        <a:buSzTx/>
                        <a:buFont typeface="Wingdings" pitchFamily="2" charset="2"/>
                        <a:buChar char="Ø"/>
                        <a:tabLst/>
                        <a:defRPr/>
                      </a:pPr>
                      <a:r>
                        <a:rPr lang="en-US" sz="1800" b="0" dirty="0" smtClean="0">
                          <a:solidFill>
                            <a:schemeClr val="tx1"/>
                          </a:solidFill>
                          <a:latin typeface="Times New Roman" panose="02020603050405020304" pitchFamily="18" charset="0"/>
                          <a:cs typeface="Times New Roman" panose="02020603050405020304" pitchFamily="18" charset="0"/>
                        </a:rPr>
                        <a:t> Any </a:t>
                      </a:r>
                      <a:r>
                        <a:rPr lang="en-US" sz="1800" b="0" dirty="0">
                          <a:solidFill>
                            <a:schemeClr val="tx1"/>
                          </a:solidFill>
                          <a:latin typeface="Times New Roman" panose="02020603050405020304" pitchFamily="18" charset="0"/>
                          <a:cs typeface="Times New Roman" panose="02020603050405020304" pitchFamily="18" charset="0"/>
                        </a:rPr>
                        <a:t>activity not mentioned in the inclusions </a:t>
                      </a:r>
                    </a:p>
                    <a:p>
                      <a:endParaRPr lang="en-US" dirty="0"/>
                    </a:p>
                  </a:txBody>
                  <a:tcPr/>
                </a:tc>
                <a:tc>
                  <a:txBody>
                    <a:bodyPr/>
                    <a:lstStyle/>
                    <a:p>
                      <a:pPr marL="285750" indent="-285750">
                        <a:buFont typeface="Wingdings" panose="05000000000000000000" pitchFamily="2" charset="2"/>
                        <a:buChar char="Ø"/>
                      </a:pPr>
                      <a:endParaRPr lang="en-US" dirty="0"/>
                    </a:p>
                  </a:txBody>
                  <a:tcPr/>
                </a:tc>
                <a:extLst>
                  <a:ext uri="{0D108BD9-81ED-4DB2-BD59-A6C34878D82A}">
                    <a16:rowId xmlns="" xmlns:a16="http://schemas.microsoft.com/office/drawing/2014/main" val="544969936"/>
                  </a:ext>
                </a:extLst>
              </a:tr>
              <a:tr h="564412">
                <a:tc>
                  <a:txBody>
                    <a:bodyPr/>
                    <a:lstStyle/>
                    <a:p>
                      <a:pPr marL="0" marR="0" lvl="0" indent="0" algn="l" defTabSz="457200" rtl="0" eaLnBrk="1" fontAlgn="auto" latinLnBrk="0" hangingPunct="1">
                        <a:lnSpc>
                          <a:spcPct val="100000"/>
                        </a:lnSpc>
                        <a:spcBef>
                          <a:spcPts val="0"/>
                        </a:spcBef>
                        <a:spcAft>
                          <a:spcPts val="0"/>
                        </a:spcAft>
                        <a:buClrTx/>
                        <a:buSzTx/>
                        <a:buFont typeface="Wingdings" pitchFamily="2" charset="2"/>
                        <a:buChar char="Ø"/>
                        <a:tabLst/>
                        <a:defRPr/>
                      </a:pPr>
                      <a:r>
                        <a:rPr lang="en-US" dirty="0" smtClean="0">
                          <a:latin typeface="Times New Roman" pitchFamily="18" charset="0"/>
                          <a:cs typeface="Times New Roman" pitchFamily="18" charset="0"/>
                        </a:rPr>
                        <a:t> Horse </a:t>
                      </a:r>
                      <a:r>
                        <a:rPr lang="en-US" dirty="0">
                          <a:latin typeface="Times New Roman" pitchFamily="18" charset="0"/>
                          <a:cs typeface="Times New Roman" pitchFamily="18" charset="0"/>
                        </a:rPr>
                        <a:t>Ride</a:t>
                      </a:r>
                    </a:p>
                    <a:p>
                      <a:pPr>
                        <a:buFont typeface="Wingdings" pitchFamily="2" charset="2"/>
                        <a:buChar char="Ø"/>
                      </a:pPr>
                      <a:endParaRPr lang="en-US" dirty="0">
                        <a:latin typeface="Times New Roman" pitchFamily="18" charset="0"/>
                        <a:cs typeface="Times New Roman" pitchFamily="18" charset="0"/>
                      </a:endParaRPr>
                    </a:p>
                  </a:txBody>
                  <a:tcPr/>
                </a:tc>
                <a:tc>
                  <a:txBody>
                    <a:bodyPr/>
                    <a:lstStyle/>
                    <a:p>
                      <a:pPr marL="285750" indent="-285750">
                        <a:buFont typeface="Wingdings" panose="05000000000000000000" pitchFamily="2" charset="2"/>
                        <a:buChar char="Ø"/>
                      </a:pPr>
                      <a:endParaRPr lang="en-US" dirty="0"/>
                    </a:p>
                  </a:txBody>
                  <a:tcPr/>
                </a:tc>
                <a:extLst>
                  <a:ext uri="{0D108BD9-81ED-4DB2-BD59-A6C34878D82A}">
                    <a16:rowId xmlns="" xmlns:a16="http://schemas.microsoft.com/office/drawing/2014/main" val="3058472743"/>
                  </a:ext>
                </a:extLst>
              </a:tr>
              <a:tr h="564412">
                <a:tc>
                  <a:txBody>
                    <a:bodyPr/>
                    <a:lstStyle/>
                    <a:p>
                      <a:pPr>
                        <a:buFont typeface="Wingdings" pitchFamily="2" charset="2"/>
                        <a:buChar char="Ø"/>
                      </a:pPr>
                      <a:r>
                        <a:rPr lang="en-US" dirty="0" smtClean="0">
                          <a:latin typeface="Times New Roman" pitchFamily="18" charset="0"/>
                          <a:cs typeface="Times New Roman" pitchFamily="18" charset="0"/>
                        </a:rPr>
                        <a:t> Gondola Tickets</a:t>
                      </a:r>
                    </a:p>
                    <a:p>
                      <a:pPr>
                        <a:buFont typeface="Wingdings" pitchFamily="2" charset="2"/>
                        <a:buChar char="Ø"/>
                      </a:pPr>
                      <a:endParaRPr lang="en-US" dirty="0">
                        <a:latin typeface="Times New Roman" pitchFamily="18" charset="0"/>
                        <a:cs typeface="Times New Roman" pitchFamily="18" charset="0"/>
                      </a:endParaRPr>
                    </a:p>
                  </a:txBody>
                  <a:tcPr/>
                </a:tc>
                <a:tc>
                  <a:txBody>
                    <a:bodyPr/>
                    <a:lstStyle/>
                    <a:p>
                      <a:pPr marL="285750" indent="-285750">
                        <a:buFont typeface="Wingdings" panose="05000000000000000000" pitchFamily="2" charset="2"/>
                        <a:buChar char="Ø"/>
                      </a:pPr>
                      <a:endParaRPr lang="en-US" dirty="0"/>
                    </a:p>
                  </a:txBody>
                  <a:tcPr/>
                </a:tc>
                <a:extLst>
                  <a:ext uri="{0D108BD9-81ED-4DB2-BD59-A6C34878D82A}">
                    <a16:rowId xmlns="" xmlns:a16="http://schemas.microsoft.com/office/drawing/2014/main" val="3718658576"/>
                  </a:ext>
                </a:extLst>
              </a:tr>
              <a:tr h="351022">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itchFamily="2" charset="2"/>
                        <a:buChar char="Ø"/>
                        <a:tabLst/>
                        <a:defRPr/>
                      </a:pPr>
                      <a:r>
                        <a:rPr lang="en-US" sz="1800" b="0" dirty="0" smtClean="0">
                          <a:solidFill>
                            <a:schemeClr val="tx1"/>
                          </a:solidFill>
                          <a:latin typeface="Times New Roman" panose="02020603050405020304" pitchFamily="18" charset="0"/>
                          <a:cs typeface="Times New Roman" panose="02020603050405020304" pitchFamily="18" charset="0"/>
                        </a:rPr>
                        <a:t>Union taxi Pahalgam</a:t>
                      </a:r>
                      <a:r>
                        <a:rPr lang="en-US" sz="1800" b="0" dirty="0" smtClean="0">
                          <a:solidFill>
                            <a:schemeClr val="tx1"/>
                          </a:solidFill>
                          <a:latin typeface="Times New Roman" panose="02020603050405020304" pitchFamily="18" charset="0"/>
                          <a:cs typeface="Times New Roman" panose="02020603050405020304" pitchFamily="18" charset="0"/>
                        </a:rPr>
                        <a:t>.</a:t>
                      </a:r>
                    </a:p>
                  </a:txBody>
                  <a:tcPr/>
                </a:tc>
                <a:tc>
                  <a:txBody>
                    <a:bodyPr/>
                    <a:lstStyle/>
                    <a:p>
                      <a:pPr marL="285750" indent="-285750">
                        <a:buFont typeface="Wingdings" pitchFamily="2" charset="2"/>
                        <a:buChar char="Ø"/>
                      </a:pPr>
                      <a:endParaRPr lang="en-US" dirty="0"/>
                    </a:p>
                  </a:txBody>
                  <a:tcPr/>
                </a:tc>
                <a:extLst>
                  <a:ext uri="{0D108BD9-81ED-4DB2-BD59-A6C34878D82A}">
                    <a16:rowId xmlns="" xmlns:a16="http://schemas.microsoft.com/office/drawing/2014/main" val="698454346"/>
                  </a:ext>
                </a:extLst>
              </a:tr>
              <a:tr h="397412">
                <a:tc>
                  <a:txBody>
                    <a:bodyPr/>
                    <a:lstStyle/>
                    <a:p>
                      <a:pPr>
                        <a:buFont typeface="Wingdings" pitchFamily="2" charset="2"/>
                        <a:buChar char="Ø"/>
                      </a:pPr>
                      <a:r>
                        <a:rPr lang="en-US" sz="2000" b="1" baseline="0" dirty="0" smtClean="0">
                          <a:solidFill>
                            <a:srgbClr val="FF0000"/>
                          </a:solidFill>
                        </a:rPr>
                        <a:t> </a:t>
                      </a:r>
                      <a:r>
                        <a:rPr lang="en-US" sz="2000" b="1" dirty="0" smtClean="0">
                          <a:solidFill>
                            <a:srgbClr val="FF0000"/>
                          </a:solidFill>
                        </a:rPr>
                        <a:t>Snow Jeep</a:t>
                      </a:r>
                      <a:endParaRPr lang="en-US" sz="2000" b="1" dirty="0">
                        <a:solidFill>
                          <a:srgbClr val="FF0000"/>
                        </a:solidFill>
                      </a:endParaRPr>
                    </a:p>
                  </a:txBody>
                  <a:tcPr/>
                </a:tc>
                <a:tc>
                  <a:txBody>
                    <a:bodyPr/>
                    <a:lstStyle/>
                    <a:p>
                      <a:pPr marL="285750" indent="-285750">
                        <a:buFont typeface="Wingdings" pitchFamily="2" charset="2"/>
                        <a:buChar char="Ø"/>
                      </a:pPr>
                      <a:endParaRPr lang="en-US" dirty="0"/>
                    </a:p>
                  </a:txBody>
                  <a:tcPr/>
                </a:tc>
                <a:extLst>
                  <a:ext uri="{0D108BD9-81ED-4DB2-BD59-A6C34878D82A}">
                    <a16:rowId xmlns="" xmlns:a16="http://schemas.microsoft.com/office/drawing/2014/main" val="456810231"/>
                  </a:ext>
                </a:extLst>
              </a:tr>
              <a:tr h="397412">
                <a:tc>
                  <a:txBody>
                    <a:bodyPr/>
                    <a:lstStyle/>
                    <a:p>
                      <a:endParaRPr lang="en-US" dirty="0"/>
                    </a:p>
                  </a:txBody>
                  <a:tcPr/>
                </a:tc>
                <a:tc>
                  <a:txBody>
                    <a:bodyPr/>
                    <a:lstStyle/>
                    <a:p>
                      <a:pPr marL="285750" indent="-285750">
                        <a:buFont typeface="Wingdings" panose="05000000000000000000" pitchFamily="2" charset="2"/>
                        <a:buChar char="Ø"/>
                      </a:pPr>
                      <a:endParaRPr lang="en-US" dirty="0"/>
                    </a:p>
                  </a:txBody>
                  <a:tcPr/>
                </a:tc>
                <a:extLst>
                  <a:ext uri="{0D108BD9-81ED-4DB2-BD59-A6C34878D82A}">
                    <a16:rowId xmlns="" xmlns:a16="http://schemas.microsoft.com/office/drawing/2014/main" val="4268613357"/>
                  </a:ext>
                </a:extLst>
              </a:tr>
              <a:tr h="322521">
                <a:tc>
                  <a:txBody>
                    <a:bodyPr/>
                    <a:lstStyle/>
                    <a:p>
                      <a:endParaRPr lang="en-US" dirty="0"/>
                    </a:p>
                  </a:txBody>
                  <a:tcPr/>
                </a:tc>
                <a:tc>
                  <a:txBody>
                    <a:bodyPr/>
                    <a:lstStyle/>
                    <a:p>
                      <a:pPr marL="285750" indent="-285750">
                        <a:buFont typeface="Wingdings" panose="05000000000000000000" pitchFamily="2" charset="2"/>
                        <a:buChar char="Ø"/>
                      </a:pPr>
                      <a:endParaRPr lang="en-US" dirty="0"/>
                    </a:p>
                  </a:txBody>
                  <a:tcPr/>
                </a:tc>
                <a:extLst>
                  <a:ext uri="{0D108BD9-81ED-4DB2-BD59-A6C34878D82A}">
                    <a16:rowId xmlns="" xmlns:a16="http://schemas.microsoft.com/office/drawing/2014/main" val="2096186229"/>
                  </a:ext>
                </a:extLst>
              </a:tr>
              <a:tr h="322521">
                <a:tc>
                  <a:txBody>
                    <a:bodyPr/>
                    <a:lstStyle/>
                    <a:p>
                      <a:endParaRPr lang="en-US" dirty="0"/>
                    </a:p>
                  </a:txBody>
                  <a:tcPr/>
                </a:tc>
                <a:tc>
                  <a:txBody>
                    <a:bodyPr/>
                    <a:lstStyle/>
                    <a:p>
                      <a:pPr marL="285750" indent="-285750">
                        <a:buFont typeface="Wingdings" panose="05000000000000000000" pitchFamily="2" charset="2"/>
                        <a:buChar char="Ø"/>
                      </a:pPr>
                      <a:endParaRPr lang="en-US" dirty="0"/>
                    </a:p>
                  </a:txBody>
                  <a:tcPr/>
                </a:tc>
                <a:extLst>
                  <a:ext uri="{0D108BD9-81ED-4DB2-BD59-A6C34878D82A}">
                    <a16:rowId xmlns="" xmlns:a16="http://schemas.microsoft.com/office/drawing/2014/main" val="1168843676"/>
                  </a:ext>
                </a:extLst>
              </a:tr>
              <a:tr h="322521">
                <a:tc>
                  <a:txBody>
                    <a:bodyPr/>
                    <a:lstStyle/>
                    <a:p>
                      <a:endParaRPr lang="en-US" dirty="0"/>
                    </a:p>
                  </a:txBody>
                  <a:tcPr/>
                </a:tc>
                <a:tc>
                  <a:txBody>
                    <a:bodyPr/>
                    <a:lstStyle/>
                    <a:p>
                      <a:pPr marL="285750" indent="-285750">
                        <a:buFont typeface="Wingdings" panose="05000000000000000000" pitchFamily="2" charset="2"/>
                        <a:buChar char="Ø"/>
                      </a:pPr>
                      <a:endParaRPr lang="en-US" dirty="0"/>
                    </a:p>
                  </a:txBody>
                  <a:tcPr/>
                </a:tc>
                <a:extLst>
                  <a:ext uri="{0D108BD9-81ED-4DB2-BD59-A6C34878D82A}">
                    <a16:rowId xmlns="" xmlns:a16="http://schemas.microsoft.com/office/drawing/2014/main" val="341324784"/>
                  </a:ext>
                </a:extLst>
              </a:tr>
              <a:tr h="322521">
                <a:tc>
                  <a:txBody>
                    <a:bodyPr/>
                    <a:lstStyle/>
                    <a:p>
                      <a:endParaRPr lang="en-US" dirty="0"/>
                    </a:p>
                  </a:txBody>
                  <a:tcPr/>
                </a:tc>
                <a:tc>
                  <a:txBody>
                    <a:bodyPr/>
                    <a:lstStyle/>
                    <a:p>
                      <a:pPr marL="285750" indent="-285750">
                        <a:buFont typeface="Wingdings" panose="05000000000000000000" pitchFamily="2" charset="2"/>
                        <a:buChar char="Ø"/>
                      </a:pPr>
                      <a:endParaRPr lang="en-US" dirty="0"/>
                    </a:p>
                  </a:txBody>
                  <a:tcPr/>
                </a:tc>
                <a:extLst>
                  <a:ext uri="{0D108BD9-81ED-4DB2-BD59-A6C34878D82A}">
                    <a16:rowId xmlns="" xmlns:a16="http://schemas.microsoft.com/office/drawing/2014/main" val="880538703"/>
                  </a:ext>
                </a:extLst>
              </a:tr>
              <a:tr h="322521">
                <a:tc>
                  <a:txBody>
                    <a:bodyPr/>
                    <a:lstStyle/>
                    <a:p>
                      <a:endParaRPr lang="en-US" dirty="0"/>
                    </a:p>
                  </a:txBody>
                  <a:tcPr/>
                </a:tc>
                <a:tc>
                  <a:txBody>
                    <a:bodyPr/>
                    <a:lstStyle/>
                    <a:p>
                      <a:pPr marL="285750" indent="-285750">
                        <a:buFont typeface="Wingdings" panose="05000000000000000000" pitchFamily="2" charset="2"/>
                        <a:buChar char="Ø"/>
                      </a:pPr>
                      <a:endParaRPr lang="en-US" dirty="0"/>
                    </a:p>
                  </a:txBody>
                  <a:tcPr/>
                </a:tc>
                <a:extLst>
                  <a:ext uri="{0D108BD9-81ED-4DB2-BD59-A6C34878D82A}">
                    <a16:rowId xmlns="" xmlns:a16="http://schemas.microsoft.com/office/drawing/2014/main" val="2734791542"/>
                  </a:ext>
                </a:extLst>
              </a:tr>
              <a:tr h="322521">
                <a:tc>
                  <a:txBody>
                    <a:bodyPr/>
                    <a:lstStyle/>
                    <a:p>
                      <a:endParaRPr lang="en-US" dirty="0"/>
                    </a:p>
                  </a:txBody>
                  <a:tcPr/>
                </a:tc>
                <a:tc>
                  <a:txBody>
                    <a:bodyPr/>
                    <a:lstStyle/>
                    <a:p>
                      <a:pPr marL="285750" indent="-285750">
                        <a:buFont typeface="Wingdings" panose="05000000000000000000" pitchFamily="2" charset="2"/>
                        <a:buChar char="Ø"/>
                      </a:pPr>
                      <a:endParaRPr lang="en-US" dirty="0"/>
                    </a:p>
                  </a:txBody>
                  <a:tcPr/>
                </a:tc>
                <a:extLst>
                  <a:ext uri="{0D108BD9-81ED-4DB2-BD59-A6C34878D82A}">
                    <a16:rowId xmlns="" xmlns:a16="http://schemas.microsoft.com/office/drawing/2014/main" val="2418415292"/>
                  </a:ext>
                </a:extLst>
              </a:tr>
            </a:tbl>
          </a:graphicData>
        </a:graphic>
      </p:graphicFrame>
    </p:spTree>
    <p:extLst>
      <p:ext uri="{BB962C8B-B14F-4D97-AF65-F5344CB8AC3E}">
        <p14:creationId xmlns="" xmlns:p14="http://schemas.microsoft.com/office/powerpoint/2010/main" val="22867136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A513E241-F013-41A5-A9D0-0F9F26D3B51E}"/>
              </a:ext>
            </a:extLst>
          </p:cNvPr>
          <p:cNvSpPr>
            <a:spLocks noGrp="1"/>
          </p:cNvSpPr>
          <p:nvPr>
            <p:ph type="title"/>
          </p:nvPr>
        </p:nvSpPr>
        <p:spPr>
          <a:xfrm>
            <a:off x="1216241" y="674703"/>
            <a:ext cx="10821878" cy="541538"/>
          </a:xfrm>
        </p:spPr>
        <p:txBody>
          <a:bodyPr>
            <a:normAutofit fontScale="90000"/>
          </a:bodyPr>
          <a:lstStyle/>
          <a:p>
            <a:pPr algn="ctr"/>
            <a:r>
              <a:rPr lang="en-US" sz="2900" b="1" dirty="0">
                <a:solidFill>
                  <a:srgbClr val="002060"/>
                </a:solidFill>
                <a:latin typeface="Arial" pitchFamily="34" charset="0"/>
                <a:cs typeface="Arial" pitchFamily="34" charset="0"/>
              </a:rPr>
              <a:t>HOW MUCH DOES IT PINCH YOUR POCKET?</a:t>
            </a:r>
            <a:r>
              <a:rPr lang="en-US" b="1" dirty="0">
                <a:solidFill>
                  <a:srgbClr val="C00000"/>
                </a:solidFill>
                <a:latin typeface="Bradley Hand ITC" panose="03070402050302030203" pitchFamily="66" charset="0"/>
              </a:rPr>
              <a:t/>
            </a:r>
            <a:br>
              <a:rPr lang="en-US" b="1" dirty="0">
                <a:solidFill>
                  <a:srgbClr val="C00000"/>
                </a:solidFill>
                <a:latin typeface="Bradley Hand ITC" panose="03070402050302030203" pitchFamily="66" charset="0"/>
              </a:rPr>
            </a:br>
            <a:r>
              <a:rPr lang="en-US" dirty="0">
                <a:latin typeface="AR BERKLEY" panose="02000000000000000000" pitchFamily="2" charset="0"/>
              </a:rPr>
              <a:t/>
            </a:r>
            <a:br>
              <a:rPr lang="en-US" dirty="0">
                <a:latin typeface="AR BERKLEY" panose="02000000000000000000" pitchFamily="2" charset="0"/>
              </a:rPr>
            </a:br>
            <a:r>
              <a:rPr lang="en-US" dirty="0">
                <a:latin typeface="AR BERKLEY" panose="02000000000000000000" pitchFamily="2" charset="0"/>
              </a:rPr>
              <a:t/>
            </a:r>
            <a:br>
              <a:rPr lang="en-US" dirty="0">
                <a:latin typeface="AR BERKLEY" panose="02000000000000000000" pitchFamily="2" charset="0"/>
              </a:rPr>
            </a:br>
            <a:endParaRPr lang="en-US" dirty="0"/>
          </a:p>
        </p:txBody>
      </p:sp>
      <p:sp>
        <p:nvSpPr>
          <p:cNvPr id="9" name="Content Placeholder 8">
            <a:extLst>
              <a:ext uri="{FF2B5EF4-FFF2-40B4-BE49-F238E27FC236}">
                <a16:creationId xmlns="" xmlns:a16="http://schemas.microsoft.com/office/drawing/2014/main" id="{49A08FA3-A0DB-48F2-BE9D-B29E141B9433}"/>
              </a:ext>
            </a:extLst>
          </p:cNvPr>
          <p:cNvSpPr>
            <a:spLocks noGrp="1"/>
          </p:cNvSpPr>
          <p:nvPr>
            <p:ph sz="half" idx="2"/>
          </p:nvPr>
        </p:nvSpPr>
        <p:spPr>
          <a:xfrm>
            <a:off x="798991" y="1542279"/>
            <a:ext cx="5020863" cy="1323751"/>
          </a:xfrm>
          <a:noFill/>
        </p:spPr>
        <p:txBody>
          <a:bodyPr>
            <a:normAutofit fontScale="55000" lnSpcReduction="20000"/>
          </a:bodyPr>
          <a:lstStyle/>
          <a:p>
            <a:pPr marL="0" indent="0" algn="ctr">
              <a:buNone/>
            </a:pPr>
            <a:r>
              <a:rPr lang="en-US" sz="8000" b="1" dirty="0">
                <a:solidFill>
                  <a:srgbClr val="002060"/>
                </a:solidFill>
                <a:latin typeface="Bradley Hand ITC" panose="03070402050302030203" pitchFamily="66" charset="0"/>
              </a:rPr>
              <a:t>COST </a:t>
            </a:r>
          </a:p>
          <a:p>
            <a:pPr marL="0" indent="0" algn="ctr">
              <a:buNone/>
            </a:pPr>
            <a:r>
              <a:rPr lang="en-US" sz="8000" b="1" dirty="0">
                <a:solidFill>
                  <a:srgbClr val="002060"/>
                </a:solidFill>
                <a:latin typeface="Bradley Hand ITC" panose="03070402050302030203" pitchFamily="66" charset="0"/>
              </a:rPr>
              <a:t>OF PACKAGE</a:t>
            </a:r>
          </a:p>
        </p:txBody>
      </p:sp>
      <p:graphicFrame>
        <p:nvGraphicFramePr>
          <p:cNvPr id="6" name="Content Placeholder 5">
            <a:extLst>
              <a:ext uri="{FF2B5EF4-FFF2-40B4-BE49-F238E27FC236}">
                <a16:creationId xmlns="" xmlns:a16="http://schemas.microsoft.com/office/drawing/2014/main" id="{EF44083F-0CCA-4BB3-AA39-9DA419A4A460}"/>
              </a:ext>
            </a:extLst>
          </p:cNvPr>
          <p:cNvGraphicFramePr>
            <a:graphicFrameLocks noGrp="1"/>
          </p:cNvGraphicFramePr>
          <p:nvPr>
            <p:ph sz="half" idx="1"/>
            <p:extLst>
              <p:ext uri="{D42A27DB-BD31-4B8C-83A1-F6EECF244321}">
                <p14:modId xmlns="" xmlns:p14="http://schemas.microsoft.com/office/powerpoint/2010/main" val="3363760352"/>
              </p:ext>
            </p:extLst>
          </p:nvPr>
        </p:nvGraphicFramePr>
        <p:xfrm>
          <a:off x="6068561" y="1430693"/>
          <a:ext cx="5153024" cy="2106688"/>
        </p:xfrm>
        <a:graphic>
          <a:graphicData uri="http://schemas.openxmlformats.org/drawingml/2006/table">
            <a:tbl>
              <a:tblPr firstRow="1" bandRow="1">
                <a:tableStyleId>{7DF18680-E054-41AD-8BC1-D1AEF772440D}</a:tableStyleId>
              </a:tblPr>
              <a:tblGrid>
                <a:gridCol w="1736502">
                  <a:extLst>
                    <a:ext uri="{9D8B030D-6E8A-4147-A177-3AD203B41FA5}">
                      <a16:colId xmlns="" xmlns:a16="http://schemas.microsoft.com/office/drawing/2014/main" val="1121562661"/>
                    </a:ext>
                  </a:extLst>
                </a:gridCol>
                <a:gridCol w="1708261">
                  <a:extLst>
                    <a:ext uri="{9D8B030D-6E8A-4147-A177-3AD203B41FA5}">
                      <a16:colId xmlns="" xmlns:a16="http://schemas.microsoft.com/office/drawing/2014/main" val="3540927635"/>
                    </a:ext>
                  </a:extLst>
                </a:gridCol>
                <a:gridCol w="1708261">
                  <a:extLst>
                    <a:ext uri="{9D8B030D-6E8A-4147-A177-3AD203B41FA5}">
                      <a16:colId xmlns="" xmlns:a16="http://schemas.microsoft.com/office/drawing/2014/main" val="2682452304"/>
                    </a:ext>
                  </a:extLst>
                </a:gridCol>
              </a:tblGrid>
              <a:tr h="381892">
                <a:tc>
                  <a:txBody>
                    <a:bodyPr/>
                    <a:lstStyle/>
                    <a:p>
                      <a:pPr algn="ctr"/>
                      <a:r>
                        <a:rPr lang="en-US" sz="1800" dirty="0">
                          <a:latin typeface="Times New Roman" panose="02020603050405020304" pitchFamily="18" charset="0"/>
                          <a:cs typeface="Times New Roman" panose="02020603050405020304" pitchFamily="18" charset="0"/>
                        </a:rPr>
                        <a:t>No of Adults</a:t>
                      </a:r>
                    </a:p>
                  </a:txBody>
                  <a:tcPr/>
                </a:tc>
                <a:tc>
                  <a:txBody>
                    <a:bodyPr/>
                    <a:lstStyle/>
                    <a:p>
                      <a:pPr algn="ctr"/>
                      <a:r>
                        <a:rPr lang="en-US" sz="1800" dirty="0">
                          <a:latin typeface="Times New Roman" panose="02020603050405020304" pitchFamily="18" charset="0"/>
                          <a:cs typeface="Times New Roman" panose="02020603050405020304" pitchFamily="18" charset="0"/>
                        </a:rPr>
                        <a:t>Price per Adult</a:t>
                      </a:r>
                    </a:p>
                  </a:txBody>
                  <a:tcPr/>
                </a:tc>
                <a:tc>
                  <a:txBody>
                    <a:bodyPr/>
                    <a:lstStyle/>
                    <a:p>
                      <a:pPr algn="ctr"/>
                      <a:r>
                        <a:rPr lang="en-US" sz="1800" dirty="0">
                          <a:latin typeface="Times New Roman" panose="02020603050405020304" pitchFamily="18" charset="0"/>
                          <a:cs typeface="Times New Roman" panose="02020603050405020304" pitchFamily="18" charset="0"/>
                        </a:rPr>
                        <a:t>Total Price</a:t>
                      </a:r>
                    </a:p>
                  </a:txBody>
                  <a:tcPr/>
                </a:tc>
                <a:extLst>
                  <a:ext uri="{0D108BD9-81ED-4DB2-BD59-A6C34878D82A}">
                    <a16:rowId xmlns="" xmlns:a16="http://schemas.microsoft.com/office/drawing/2014/main" val="185637275"/>
                  </a:ext>
                </a:extLst>
              </a:tr>
              <a:tr h="381892">
                <a:tc>
                  <a:txBody>
                    <a:bodyPr/>
                    <a:lstStyle/>
                    <a:p>
                      <a:pPr algn="ctr"/>
                      <a:r>
                        <a:rPr lang="en-US" sz="1800" dirty="0" smtClean="0">
                          <a:latin typeface="Times New Roman" panose="02020603050405020304" pitchFamily="18" charset="0"/>
                          <a:cs typeface="Times New Roman" panose="02020603050405020304" pitchFamily="18" charset="0"/>
                        </a:rPr>
                        <a:t>02</a:t>
                      </a:r>
                      <a:endParaRPr lang="en-US" sz="1800" dirty="0">
                        <a:latin typeface="Times New Roman" panose="02020603050405020304" pitchFamily="18" charset="0"/>
                        <a:cs typeface="Times New Roman" panose="02020603050405020304" pitchFamily="18" charset="0"/>
                      </a:endParaRPr>
                    </a:p>
                  </a:txBody>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790788980"/>
                  </a:ext>
                </a:extLst>
              </a:tr>
              <a:tr h="381892">
                <a:tc>
                  <a:txBody>
                    <a:bodyPr/>
                    <a:lstStyle/>
                    <a:p>
                      <a:pPr algn="ctr"/>
                      <a:r>
                        <a:rPr lang="en-US" sz="1800" b="1" dirty="0">
                          <a:latin typeface="Times New Roman" panose="02020603050405020304" pitchFamily="18" charset="0"/>
                          <a:cs typeface="Times New Roman" panose="02020603050405020304" pitchFamily="18" charset="0"/>
                        </a:rPr>
                        <a:t>No of Children</a:t>
                      </a:r>
                    </a:p>
                  </a:txBody>
                  <a:tcPr/>
                </a:tc>
                <a:tc>
                  <a:txBody>
                    <a:bodyPr/>
                    <a:lstStyle/>
                    <a:p>
                      <a:pPr algn="ctr"/>
                      <a:r>
                        <a:rPr lang="en-US" sz="1800" b="1" dirty="0">
                          <a:latin typeface="Times New Roman" panose="02020603050405020304" pitchFamily="18" charset="0"/>
                          <a:cs typeface="Times New Roman" panose="02020603050405020304" pitchFamily="18" charset="0"/>
                        </a:rPr>
                        <a:t>Price per Child</a:t>
                      </a:r>
                    </a:p>
                  </a:txBody>
                  <a:tcPr/>
                </a:tc>
                <a:tc>
                  <a:txBody>
                    <a:bodyPr/>
                    <a:lstStyle/>
                    <a:p>
                      <a:pPr algn="ctr"/>
                      <a:r>
                        <a:rPr lang="en-US" sz="1800" b="1" dirty="0">
                          <a:latin typeface="Times New Roman" panose="02020603050405020304" pitchFamily="18" charset="0"/>
                          <a:cs typeface="Times New Roman" panose="02020603050405020304" pitchFamily="18" charset="0"/>
                        </a:rPr>
                        <a:t>Total Price</a:t>
                      </a:r>
                    </a:p>
                  </a:txBody>
                  <a:tcPr/>
                </a:tc>
                <a:extLst>
                  <a:ext uri="{0D108BD9-81ED-4DB2-BD59-A6C34878D82A}">
                    <a16:rowId xmlns="" xmlns:a16="http://schemas.microsoft.com/office/drawing/2014/main" val="4280886632"/>
                  </a:ext>
                </a:extLst>
              </a:tr>
              <a:tr h="381892">
                <a:tc>
                  <a:txBody>
                    <a:bodyPr/>
                    <a:lstStyle/>
                    <a:p>
                      <a:pPr algn="ctr"/>
                      <a:r>
                        <a:rPr lang="en-US" sz="1800" dirty="0" smtClean="0">
                          <a:latin typeface="Times New Roman" panose="02020603050405020304" pitchFamily="18" charset="0"/>
                          <a:cs typeface="Times New Roman" panose="02020603050405020304" pitchFamily="18" charset="0"/>
                        </a:rPr>
                        <a:t>00</a:t>
                      </a:r>
                      <a:endParaRPr lang="en-US" sz="1800" dirty="0">
                        <a:latin typeface="Times New Roman" panose="02020603050405020304" pitchFamily="18" charset="0"/>
                        <a:cs typeface="Times New Roman" panose="02020603050405020304" pitchFamily="18" charset="0"/>
                      </a:endParaRPr>
                    </a:p>
                  </a:txBody>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508948043"/>
                  </a:ext>
                </a:extLst>
              </a:tr>
              <a:tr h="467327">
                <a:tc gridSpan="2">
                  <a:txBody>
                    <a:bodyPr/>
                    <a:lstStyle/>
                    <a:p>
                      <a:pPr algn="ctr"/>
                      <a:r>
                        <a:rPr lang="en-US" sz="3200" b="1" dirty="0">
                          <a:solidFill>
                            <a:srgbClr val="C00000"/>
                          </a:solidFill>
                          <a:latin typeface="Times New Roman" panose="02020603050405020304" pitchFamily="18" charset="0"/>
                          <a:cs typeface="Times New Roman" panose="02020603050405020304" pitchFamily="18" charset="0"/>
                        </a:rPr>
                        <a:t>GRAND TOTAL</a:t>
                      </a:r>
                    </a:p>
                  </a:txBody>
                  <a:tcPr/>
                </a:tc>
                <a:tc hMerge="1">
                  <a:txBody>
                    <a:bodyPr/>
                    <a:lstStyle/>
                    <a:p>
                      <a:endParaRPr lang="en-US" dirty="0"/>
                    </a:p>
                  </a:txBody>
                  <a:tcPr/>
                </a:tc>
                <a:tc>
                  <a:txBody>
                    <a:bodyPr/>
                    <a:lstStyle/>
                    <a:p>
                      <a:pPr algn="ctr"/>
                      <a:r>
                        <a:rPr lang="en-US" sz="2800" dirty="0" smtClean="0">
                          <a:latin typeface="Times New Roman" panose="02020603050405020304" pitchFamily="18" charset="0"/>
                          <a:cs typeface="Times New Roman" panose="02020603050405020304" pitchFamily="18" charset="0"/>
                        </a:rPr>
                        <a:t>68.500</a:t>
                      </a:r>
                      <a:endParaRPr lang="en-US" sz="28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959842584"/>
                  </a:ext>
                </a:extLst>
              </a:tr>
            </a:tbl>
          </a:graphicData>
        </a:graphic>
      </p:graphicFrame>
      <p:sp>
        <p:nvSpPr>
          <p:cNvPr id="5" name="Rectangle 4"/>
          <p:cNvSpPr/>
          <p:nvPr/>
        </p:nvSpPr>
        <p:spPr>
          <a:xfrm>
            <a:off x="1533098" y="4074601"/>
            <a:ext cx="9780896" cy="1815882"/>
          </a:xfrm>
          <a:prstGeom prst="rect">
            <a:avLst/>
          </a:prstGeom>
        </p:spPr>
        <p:txBody>
          <a:bodyPr wrap="square">
            <a:spAutoFit/>
          </a:bodyPr>
          <a:lstStyle/>
          <a:p>
            <a:pPr algn="just"/>
            <a:r>
              <a:rPr lang="en-US" b="1" dirty="0" smtClean="0">
                <a:latin typeface="Nyala" panose="02000504070300020003" pitchFamily="2" charset="0"/>
                <a:cs typeface="Times New Roman" panose="02020603050405020304" pitchFamily="18" charset="0"/>
              </a:rPr>
              <a:t>Your package becomes active only once you make an initial advance payment of </a:t>
            </a:r>
            <a:r>
              <a:rPr lang="en-US" sz="2000" b="1" dirty="0" smtClean="0">
                <a:latin typeface="Nyala" panose="02000504070300020003" pitchFamily="2" charset="0"/>
                <a:cs typeface="Times New Roman" panose="02020603050405020304" pitchFamily="18" charset="0"/>
              </a:rPr>
              <a:t>INR</a:t>
            </a:r>
            <a:r>
              <a:rPr lang="en-US" b="1" dirty="0" smtClean="0">
                <a:latin typeface="Nyala" panose="02000504070300020003" pitchFamily="2" charset="0"/>
                <a:cs typeface="Times New Roman" panose="02020603050405020304" pitchFamily="18" charset="0"/>
              </a:rPr>
              <a:t> </a:t>
            </a:r>
            <a:r>
              <a:rPr lang="en-US" sz="2000" b="1" dirty="0" smtClean="0">
                <a:latin typeface="Poor Richard" panose="02080502050505020702" pitchFamily="18" charset="0"/>
                <a:cs typeface="Times New Roman" panose="02020603050405020304" pitchFamily="18" charset="0"/>
              </a:rPr>
              <a:t>30</a:t>
            </a:r>
            <a:r>
              <a:rPr lang="en-US" sz="2000" dirty="0" smtClean="0">
                <a:latin typeface="Poor Richard" panose="02080502050505020702" pitchFamily="18" charset="0"/>
                <a:cs typeface="Times New Roman" panose="02020603050405020304" pitchFamily="18" charset="0"/>
              </a:rPr>
              <a:t>,000</a:t>
            </a:r>
            <a:r>
              <a:rPr lang="en-US" dirty="0" smtClean="0">
                <a:latin typeface="Nyala" panose="02000504070300020003" pitchFamily="2" charset="0"/>
                <a:cs typeface="Times New Roman" panose="02020603050405020304" pitchFamily="18" charset="0"/>
              </a:rPr>
              <a:t>.</a:t>
            </a:r>
          </a:p>
          <a:p>
            <a:pPr algn="just"/>
            <a:r>
              <a:rPr lang="en-US" b="1" dirty="0" smtClean="0">
                <a:latin typeface="Nyala" panose="02000504070300020003" pitchFamily="2" charset="0"/>
                <a:cs typeface="Times New Roman" panose="02020603050405020304" pitchFamily="18" charset="0"/>
              </a:rPr>
              <a:t>We will be issuing you vouchers for the hotels and provide you details about the driver and guide.</a:t>
            </a:r>
          </a:p>
          <a:p>
            <a:pPr algn="just"/>
            <a:r>
              <a:rPr lang="en-US" b="1" dirty="0" smtClean="0">
                <a:latin typeface="Nyala" panose="02000504070300020003" pitchFamily="2" charset="0"/>
                <a:cs typeface="Times New Roman" panose="02020603050405020304" pitchFamily="18" charset="0"/>
              </a:rPr>
              <a:t>Payment can be made through online transfer to our bank accounts. </a:t>
            </a:r>
          </a:p>
          <a:p>
            <a:pPr algn="just"/>
            <a:r>
              <a:rPr lang="en-US" b="1" dirty="0" smtClean="0">
                <a:latin typeface="Nyala" panose="02000504070300020003" pitchFamily="2" charset="0"/>
                <a:cs typeface="Times New Roman" panose="02020603050405020304" pitchFamily="18" charset="0"/>
              </a:rPr>
              <a:t>Balance amount should be paid  through online transfer  on arrival in Kashmir.</a:t>
            </a:r>
            <a:endParaRPr lang="en-US" b="1" dirty="0">
              <a:latin typeface="Nyala" panose="02000504070300020003" pitchFamily="2" charset="0"/>
              <a:cs typeface="Times New Roman" panose="02020603050405020304" pitchFamily="18" charset="0"/>
            </a:endParaRPr>
          </a:p>
        </p:txBody>
      </p:sp>
      <p:sp>
        <p:nvSpPr>
          <p:cNvPr id="8" name="TextBox 7"/>
          <p:cNvSpPr txBox="1"/>
          <p:nvPr/>
        </p:nvSpPr>
        <p:spPr>
          <a:xfrm>
            <a:off x="1156441" y="3347918"/>
            <a:ext cx="4638102" cy="584775"/>
          </a:xfrm>
          <a:prstGeom prst="rect">
            <a:avLst/>
          </a:prstGeom>
          <a:noFill/>
        </p:spPr>
        <p:txBody>
          <a:bodyPr wrap="square" rtlCol="0">
            <a:spAutoFit/>
          </a:bodyPr>
          <a:lstStyle/>
          <a:p>
            <a:r>
              <a:rPr lang="en-US" sz="3200" b="1" dirty="0">
                <a:solidFill>
                  <a:schemeClr val="accent6">
                    <a:lumMod val="75000"/>
                  </a:schemeClr>
                </a:solidFill>
                <a:effectLst>
                  <a:outerShdw blurRad="38100" dist="38100" dir="2700000" algn="tl">
                    <a:srgbClr val="000000">
                      <a:alpha val="43137"/>
                    </a:srgbClr>
                  </a:outerShdw>
                </a:effectLst>
                <a:latin typeface="Poor Richard" panose="02080502050505020702" pitchFamily="18" charset="0"/>
              </a:rPr>
              <a:t>How are you Going to Pay..?</a:t>
            </a:r>
            <a:endParaRPr lang="en-US" sz="3200" b="1" dirty="0">
              <a:solidFill>
                <a:schemeClr val="accent6">
                  <a:lumMod val="75000"/>
                </a:schemeClr>
              </a:solidFill>
              <a:effectLst>
                <a:outerShdw blurRad="38100" dist="38100" dir="2700000" algn="tl">
                  <a:srgbClr val="000000">
                    <a:alpha val="43137"/>
                  </a:srgbClr>
                </a:outerShdw>
              </a:effectLst>
              <a:latin typeface="Nyala" panose="02000504070300020003" pitchFamily="2" charset="0"/>
              <a:cs typeface="Times New Roman" pitchFamily="18" charset="0"/>
            </a:endParaRPr>
          </a:p>
        </p:txBody>
      </p:sp>
    </p:spTree>
    <p:extLst>
      <p:ext uri="{BB962C8B-B14F-4D97-AF65-F5344CB8AC3E}">
        <p14:creationId xmlns="" xmlns:p14="http://schemas.microsoft.com/office/powerpoint/2010/main" val="28988873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A513E241-F013-41A5-A9D0-0F9F26D3B51E}"/>
              </a:ext>
            </a:extLst>
          </p:cNvPr>
          <p:cNvSpPr>
            <a:spLocks noGrp="1"/>
          </p:cNvSpPr>
          <p:nvPr>
            <p:ph type="title"/>
          </p:nvPr>
        </p:nvSpPr>
        <p:spPr>
          <a:xfrm>
            <a:off x="1370122" y="534245"/>
            <a:ext cx="10821878" cy="541538"/>
          </a:xfrm>
        </p:spPr>
        <p:txBody>
          <a:bodyPr>
            <a:normAutofit fontScale="90000"/>
          </a:bodyPr>
          <a:lstStyle/>
          <a:p>
            <a:pPr algn="ctr"/>
            <a:r>
              <a:rPr lang="en-US" sz="2900" b="1" dirty="0">
                <a:solidFill>
                  <a:srgbClr val="002060"/>
                </a:solidFill>
                <a:latin typeface="Arial" pitchFamily="34" charset="0"/>
                <a:cs typeface="Arial" pitchFamily="34" charset="0"/>
              </a:rPr>
              <a:t>HOW ARE YOU GOING TO PAY?</a:t>
            </a:r>
            <a:r>
              <a:rPr lang="en-US" b="1" dirty="0">
                <a:solidFill>
                  <a:srgbClr val="C00000"/>
                </a:solidFill>
                <a:latin typeface="Bradley Hand ITC" panose="03070402050302030203" pitchFamily="66" charset="0"/>
              </a:rPr>
              <a:t/>
            </a:r>
            <a:br>
              <a:rPr lang="en-US" b="1" dirty="0">
                <a:solidFill>
                  <a:srgbClr val="C00000"/>
                </a:solidFill>
                <a:latin typeface="Bradley Hand ITC" panose="03070402050302030203" pitchFamily="66" charset="0"/>
              </a:rPr>
            </a:br>
            <a:r>
              <a:rPr lang="en-US" dirty="0">
                <a:latin typeface="AR BERKLEY" panose="02000000000000000000" pitchFamily="2" charset="0"/>
              </a:rPr>
              <a:t/>
            </a:r>
            <a:br>
              <a:rPr lang="en-US" dirty="0">
                <a:latin typeface="AR BERKLEY" panose="02000000000000000000" pitchFamily="2" charset="0"/>
              </a:rPr>
            </a:br>
            <a:r>
              <a:rPr lang="en-US" dirty="0">
                <a:latin typeface="AR BERKLEY" panose="02000000000000000000" pitchFamily="2" charset="0"/>
              </a:rPr>
              <a:t/>
            </a:r>
            <a:br>
              <a:rPr lang="en-US" dirty="0">
                <a:latin typeface="AR BERKLEY" panose="02000000000000000000" pitchFamily="2" charset="0"/>
              </a:rPr>
            </a:br>
            <a:endParaRPr lang="en-US" dirty="0"/>
          </a:p>
        </p:txBody>
      </p:sp>
      <p:sp>
        <p:nvSpPr>
          <p:cNvPr id="9" name="Content Placeholder 8">
            <a:extLst>
              <a:ext uri="{FF2B5EF4-FFF2-40B4-BE49-F238E27FC236}">
                <a16:creationId xmlns="" xmlns:a16="http://schemas.microsoft.com/office/drawing/2014/main" id="{49A08FA3-A0DB-48F2-BE9D-B29E141B9433}"/>
              </a:ext>
            </a:extLst>
          </p:cNvPr>
          <p:cNvSpPr>
            <a:spLocks noGrp="1"/>
          </p:cNvSpPr>
          <p:nvPr>
            <p:ph sz="half" idx="2"/>
          </p:nvPr>
        </p:nvSpPr>
        <p:spPr>
          <a:xfrm>
            <a:off x="1666875" y="1079705"/>
            <a:ext cx="9953994" cy="5477594"/>
          </a:xfrm>
          <a:noFill/>
        </p:spPr>
        <p:txBody>
          <a:bodyPr>
            <a:normAutofit/>
          </a:bodyPr>
          <a:lstStyle/>
          <a:p>
            <a:pPr marL="0" indent="0" algn="just">
              <a:buNone/>
            </a:pPr>
            <a:endParaRPr lang="en-US" b="1" dirty="0">
              <a:solidFill>
                <a:schemeClr val="tx1"/>
              </a:solidFill>
              <a:latin typeface="Bradley Hand ITC" panose="03070402050302030203" pitchFamily="66" charset="0"/>
            </a:endParaRPr>
          </a:p>
          <a:p>
            <a:pPr marL="0" indent="0" algn="just">
              <a:buNone/>
            </a:pPr>
            <a:r>
              <a:rPr lang="en-US" b="1" dirty="0">
                <a:solidFill>
                  <a:schemeClr val="tx1"/>
                </a:solidFill>
                <a:latin typeface="Bradley Hand ITC" panose="03070402050302030203" pitchFamily="66" charset="0"/>
              </a:rPr>
              <a:t> </a:t>
            </a:r>
            <a:r>
              <a:rPr lang="en-US" b="1" dirty="0" smtClean="0">
                <a:solidFill>
                  <a:schemeClr val="tx1"/>
                </a:solidFill>
                <a:latin typeface="Bradley Hand ITC" panose="03070402050302030203" pitchFamily="66" charset="0"/>
              </a:rPr>
              <a:t>             </a:t>
            </a:r>
            <a:r>
              <a:rPr lang="en-US" sz="4400" b="1" dirty="0" smtClean="0">
                <a:solidFill>
                  <a:schemeClr val="tx1"/>
                </a:solidFill>
                <a:latin typeface="Bradley Hand ITC" panose="03070402050302030203" pitchFamily="66" charset="0"/>
              </a:rPr>
              <a:t>GPAY NUMBER :7889419159</a:t>
            </a:r>
            <a:endParaRPr lang="en-US" sz="4400" b="1" dirty="0">
              <a:solidFill>
                <a:schemeClr val="tx1"/>
              </a:solidFill>
              <a:latin typeface="Bradley Hand ITC" panose="03070402050302030203" pitchFamily="66" charset="0"/>
            </a:endParaRPr>
          </a:p>
          <a:p>
            <a:pPr marL="0" indent="0" algn="just">
              <a:buNone/>
            </a:pPr>
            <a:endParaRPr lang="en-US" b="1" dirty="0">
              <a:solidFill>
                <a:schemeClr val="tx1"/>
              </a:solidFill>
              <a:latin typeface="Bradley Hand ITC" panose="03070402050302030203" pitchFamily="66" charset="0"/>
            </a:endParaRPr>
          </a:p>
          <a:p>
            <a:pPr marL="0" indent="0" algn="just">
              <a:buNone/>
            </a:pPr>
            <a:endParaRPr lang="en-US" b="1" dirty="0">
              <a:solidFill>
                <a:schemeClr val="tx1"/>
              </a:solidFill>
              <a:latin typeface="Bradley Hand ITC" panose="03070402050302030203" pitchFamily="66" charset="0"/>
            </a:endParaRPr>
          </a:p>
          <a:p>
            <a:pPr marL="0" indent="0" algn="just">
              <a:buNone/>
            </a:pPr>
            <a:endParaRPr lang="en-US" b="1" dirty="0">
              <a:solidFill>
                <a:schemeClr val="tx1"/>
              </a:solidFill>
              <a:latin typeface="Bradley Hand ITC" panose="03070402050302030203" pitchFamily="66" charset="0"/>
            </a:endParaRPr>
          </a:p>
          <a:p>
            <a:pPr marL="0" indent="0" algn="just">
              <a:buNone/>
            </a:pPr>
            <a:endParaRPr lang="en-US" b="1" dirty="0">
              <a:solidFill>
                <a:schemeClr val="tx1"/>
              </a:solidFill>
              <a:latin typeface="Bradley Hand ITC" panose="03070402050302030203" pitchFamily="66" charset="0"/>
            </a:endParaRPr>
          </a:p>
          <a:p>
            <a:pPr marL="0" indent="0" algn="just">
              <a:buNone/>
            </a:pPr>
            <a:endParaRPr lang="en-US" b="1" dirty="0">
              <a:solidFill>
                <a:schemeClr val="tx1"/>
              </a:solidFill>
              <a:latin typeface="Bradley Hand ITC" panose="03070402050302030203" pitchFamily="66" charset="0"/>
            </a:endParaRPr>
          </a:p>
        </p:txBody>
      </p:sp>
      <p:graphicFrame>
        <p:nvGraphicFramePr>
          <p:cNvPr id="6" name="Table 5">
            <a:extLst>
              <a:ext uri="{FF2B5EF4-FFF2-40B4-BE49-F238E27FC236}">
                <a16:creationId xmlns:a16="http://schemas.microsoft.com/office/drawing/2014/main" xmlns="" id="{8A7C3E5B-489B-497F-8183-BA2C5FCA1A21}"/>
              </a:ext>
            </a:extLst>
          </p:cNvPr>
          <p:cNvGraphicFramePr>
            <a:graphicFrameLocks noGrp="1"/>
          </p:cNvGraphicFramePr>
          <p:nvPr/>
        </p:nvGraphicFramePr>
        <p:xfrm>
          <a:off x="1666875" y="2759366"/>
          <a:ext cx="9511987" cy="3524718"/>
        </p:xfrm>
        <a:graphic>
          <a:graphicData uri="http://schemas.openxmlformats.org/drawingml/2006/table">
            <a:tbl>
              <a:tblPr firstRow="1" bandRow="1">
                <a:tableStyleId>{7DF18680-E054-41AD-8BC1-D1AEF772440D}</a:tableStyleId>
              </a:tblPr>
              <a:tblGrid>
                <a:gridCol w="3885525">
                  <a:extLst>
                    <a:ext uri="{9D8B030D-6E8A-4147-A177-3AD203B41FA5}">
                      <a16:colId xmlns:a16="http://schemas.microsoft.com/office/drawing/2014/main" xmlns="" val="3579041251"/>
                    </a:ext>
                  </a:extLst>
                </a:gridCol>
                <a:gridCol w="5626462">
                  <a:extLst>
                    <a:ext uri="{9D8B030D-6E8A-4147-A177-3AD203B41FA5}">
                      <a16:colId xmlns:a16="http://schemas.microsoft.com/office/drawing/2014/main" xmlns="" val="3531917735"/>
                    </a:ext>
                  </a:extLst>
                </a:gridCol>
              </a:tblGrid>
              <a:tr h="375283">
                <a:tc>
                  <a:txBody>
                    <a:bodyPr/>
                    <a:lstStyle/>
                    <a:p>
                      <a:r>
                        <a:rPr lang="en-US" sz="2800" b="0" dirty="0">
                          <a:solidFill>
                            <a:schemeClr val="tx1">
                              <a:lumMod val="75000"/>
                              <a:lumOff val="25000"/>
                            </a:schemeClr>
                          </a:solidFill>
                          <a:latin typeface="Times New Roman" panose="02020603050405020304" pitchFamily="18" charset="0"/>
                          <a:cs typeface="Times New Roman" panose="02020603050405020304" pitchFamily="18" charset="0"/>
                        </a:rPr>
                        <a:t>BANK NAME</a:t>
                      </a:r>
                    </a:p>
                  </a:txBody>
                  <a:tcPr>
                    <a:solidFill>
                      <a:schemeClr val="accent1">
                        <a:lumMod val="40000"/>
                        <a:lumOff val="60000"/>
                      </a:schemeClr>
                    </a:solidFill>
                  </a:tcPr>
                </a:tc>
                <a:tc>
                  <a:txBody>
                    <a:bodyPr/>
                    <a:lstStyle/>
                    <a:p>
                      <a:r>
                        <a:rPr lang="en-US" sz="2800" b="0" dirty="0" smtClean="0">
                          <a:solidFill>
                            <a:schemeClr val="tx1">
                              <a:lumMod val="75000"/>
                              <a:lumOff val="25000"/>
                            </a:schemeClr>
                          </a:solidFill>
                          <a:latin typeface="Times New Roman" panose="02020603050405020304" pitchFamily="18" charset="0"/>
                          <a:cs typeface="Times New Roman" panose="02020603050405020304" pitchFamily="18" charset="0"/>
                        </a:rPr>
                        <a:t>HDFC</a:t>
                      </a:r>
                      <a:r>
                        <a:rPr lang="en-US" sz="2800" b="0" baseline="0" dirty="0" smtClean="0">
                          <a:solidFill>
                            <a:schemeClr val="tx1">
                              <a:lumMod val="75000"/>
                              <a:lumOff val="25000"/>
                            </a:schemeClr>
                          </a:solidFill>
                          <a:latin typeface="Times New Roman" panose="02020603050405020304" pitchFamily="18" charset="0"/>
                          <a:cs typeface="Times New Roman" panose="02020603050405020304" pitchFamily="18" charset="0"/>
                        </a:rPr>
                        <a:t> BANK</a:t>
                      </a:r>
                      <a:endParaRPr lang="en-US" sz="2800" b="0" dirty="0">
                        <a:solidFill>
                          <a:schemeClr val="tx1">
                            <a:lumMod val="75000"/>
                            <a:lumOff val="25000"/>
                          </a:schemeClr>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extLst>
                  <a:ext uri="{0D108BD9-81ED-4DB2-BD59-A6C34878D82A}">
                    <a16:rowId xmlns:a16="http://schemas.microsoft.com/office/drawing/2014/main" xmlns="" val="3445804229"/>
                  </a:ext>
                </a:extLst>
              </a:tr>
              <a:tr h="656746">
                <a:tc>
                  <a:txBody>
                    <a:bodyPr/>
                    <a:lstStyle/>
                    <a:p>
                      <a:r>
                        <a:rPr lang="en-US" sz="2800" b="0" dirty="0">
                          <a:latin typeface="Times New Roman" panose="02020603050405020304" pitchFamily="18" charset="0"/>
                          <a:cs typeface="Times New Roman" panose="02020603050405020304" pitchFamily="18" charset="0"/>
                        </a:rPr>
                        <a:t>ACCOUNT NUMBER</a:t>
                      </a:r>
                    </a:p>
                  </a:txBody>
                  <a:tcPr/>
                </a:tc>
                <a:tc>
                  <a:txBody>
                    <a:bodyPr/>
                    <a:lstStyle/>
                    <a:p>
                      <a:r>
                        <a:rPr lang="en-US" sz="2800" b="0" i="0" kern="1200" dirty="0" smtClean="0">
                          <a:solidFill>
                            <a:schemeClr val="dk1"/>
                          </a:solidFill>
                          <a:effectLst/>
                          <a:latin typeface="+mn-lt"/>
                          <a:ea typeface="+mn-ea"/>
                          <a:cs typeface="+mn-cs"/>
                        </a:rPr>
                        <a:t>59207889419159</a:t>
                      </a:r>
                      <a:endParaRPr lang="en-US" sz="28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913840000"/>
                  </a:ext>
                </a:extLst>
              </a:tr>
              <a:tr h="656746">
                <a:tc>
                  <a:txBody>
                    <a:bodyPr/>
                    <a:lstStyle/>
                    <a:p>
                      <a:r>
                        <a:rPr lang="en-US" sz="2800" b="0" dirty="0">
                          <a:latin typeface="Times New Roman" panose="02020603050405020304" pitchFamily="18" charset="0"/>
                          <a:cs typeface="Times New Roman" panose="02020603050405020304" pitchFamily="18" charset="0"/>
                        </a:rPr>
                        <a:t>ACCOUNT NAME</a:t>
                      </a:r>
                    </a:p>
                  </a:txBody>
                  <a:tcPr/>
                </a:tc>
                <a:tc>
                  <a:txBody>
                    <a:bodyPr/>
                    <a:lstStyle/>
                    <a:p>
                      <a:r>
                        <a:rPr lang="fr-FR" sz="2800" b="0" i="0" kern="1200" dirty="0" smtClean="0">
                          <a:solidFill>
                            <a:schemeClr val="dk1"/>
                          </a:solidFill>
                          <a:effectLst/>
                          <a:latin typeface="+mn-lt"/>
                          <a:ea typeface="+mn-ea"/>
                          <a:cs typeface="+mn-cs"/>
                        </a:rPr>
                        <a:t>TOTAL</a:t>
                      </a:r>
                      <a:r>
                        <a:rPr lang="fr-FR" sz="2800" b="0" i="0" kern="1200" baseline="0" dirty="0" smtClean="0">
                          <a:solidFill>
                            <a:schemeClr val="dk1"/>
                          </a:solidFill>
                          <a:effectLst/>
                          <a:latin typeface="+mn-lt"/>
                          <a:ea typeface="+mn-ea"/>
                          <a:cs typeface="+mn-cs"/>
                        </a:rPr>
                        <a:t> TRIP HOLIDAYS</a:t>
                      </a:r>
                      <a:endParaRPr lang="en-US" sz="28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925727921"/>
                  </a:ext>
                </a:extLst>
              </a:tr>
              <a:tr h="375283">
                <a:tc>
                  <a:txBody>
                    <a:bodyPr/>
                    <a:lstStyle/>
                    <a:p>
                      <a:r>
                        <a:rPr lang="en-US" sz="2800" b="0" dirty="0">
                          <a:latin typeface="Times New Roman" panose="02020603050405020304" pitchFamily="18" charset="0"/>
                          <a:cs typeface="Times New Roman" panose="02020603050405020304" pitchFamily="18" charset="0"/>
                        </a:rPr>
                        <a:t>ACCOUNT TYPE</a:t>
                      </a:r>
                    </a:p>
                  </a:txBody>
                  <a:tcPr/>
                </a:tc>
                <a:tc>
                  <a:txBody>
                    <a:bodyPr/>
                    <a:lstStyle/>
                    <a:p>
                      <a:r>
                        <a:rPr lang="en-US" sz="2800" b="0" dirty="0" smtClean="0">
                          <a:latin typeface="Times New Roman" panose="02020603050405020304" pitchFamily="18" charset="0"/>
                          <a:cs typeface="Times New Roman" panose="02020603050405020304" pitchFamily="18" charset="0"/>
                        </a:rPr>
                        <a:t>CD</a:t>
                      </a:r>
                      <a:r>
                        <a:rPr lang="en-US" sz="2800" b="0" baseline="0" dirty="0" smtClean="0">
                          <a:latin typeface="Times New Roman" panose="02020603050405020304" pitchFamily="18" charset="0"/>
                          <a:cs typeface="Times New Roman" panose="02020603050405020304" pitchFamily="18" charset="0"/>
                        </a:rPr>
                        <a:t> TYPE</a:t>
                      </a:r>
                      <a:endParaRPr lang="en-US" sz="28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879825368"/>
                  </a:ext>
                </a:extLst>
              </a:tr>
              <a:tr h="656746">
                <a:tc>
                  <a:txBody>
                    <a:bodyPr/>
                    <a:lstStyle/>
                    <a:p>
                      <a:r>
                        <a:rPr lang="en-US" sz="2800" b="0" dirty="0">
                          <a:latin typeface="Times New Roman" panose="02020603050405020304" pitchFamily="18" charset="0"/>
                          <a:cs typeface="Times New Roman" panose="02020603050405020304" pitchFamily="18" charset="0"/>
                        </a:rPr>
                        <a:t>BRANCH ADDRESS</a:t>
                      </a:r>
                    </a:p>
                  </a:txBody>
                  <a:tcPr/>
                </a:tc>
                <a:tc>
                  <a:txBody>
                    <a:bodyPr/>
                    <a:lstStyle/>
                    <a:p>
                      <a:r>
                        <a:rPr lang="en-US" sz="2800" b="0" dirty="0" smtClean="0">
                          <a:latin typeface="Times New Roman" panose="02020603050405020304" pitchFamily="18" charset="0"/>
                          <a:cs typeface="Times New Roman" panose="02020603050405020304" pitchFamily="18" charset="0"/>
                        </a:rPr>
                        <a:t>HDFC</a:t>
                      </a:r>
                      <a:r>
                        <a:rPr lang="en-US" sz="2800" b="0" baseline="0" dirty="0" smtClean="0">
                          <a:latin typeface="Times New Roman" panose="02020603050405020304" pitchFamily="18" charset="0"/>
                          <a:cs typeface="Times New Roman" panose="02020603050405020304" pitchFamily="18" charset="0"/>
                        </a:rPr>
                        <a:t> SOPORE</a:t>
                      </a:r>
                      <a:endParaRPr lang="en-US" sz="28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718585342"/>
                  </a:ext>
                </a:extLst>
              </a:tr>
              <a:tr h="375283">
                <a:tc>
                  <a:txBody>
                    <a:bodyPr/>
                    <a:lstStyle/>
                    <a:p>
                      <a:r>
                        <a:rPr lang="en-US" sz="2800" b="0" dirty="0">
                          <a:latin typeface="Times New Roman" panose="02020603050405020304" pitchFamily="18" charset="0"/>
                          <a:cs typeface="Times New Roman" panose="02020603050405020304" pitchFamily="18" charset="0"/>
                        </a:rPr>
                        <a:t>IFSC CODE</a:t>
                      </a:r>
                    </a:p>
                  </a:txBody>
                  <a:tcPr/>
                </a:tc>
                <a:tc>
                  <a:txBody>
                    <a:bodyPr/>
                    <a:lstStyle/>
                    <a:p>
                      <a:r>
                        <a:rPr lang="en-US" sz="2800" b="0" dirty="0" smtClean="0">
                          <a:latin typeface="Times New Roman" panose="02020603050405020304" pitchFamily="18" charset="0"/>
                          <a:cs typeface="Times New Roman" panose="02020603050405020304" pitchFamily="18" charset="0"/>
                        </a:rPr>
                        <a:t>HDFC0000859</a:t>
                      </a:r>
                    </a:p>
                  </a:txBody>
                  <a:tcPr/>
                </a:tc>
                <a:extLst>
                  <a:ext uri="{0D108BD9-81ED-4DB2-BD59-A6C34878D82A}">
                    <a16:rowId xmlns:a16="http://schemas.microsoft.com/office/drawing/2014/main" xmlns="" val="3705398704"/>
                  </a:ext>
                </a:extLst>
              </a:tr>
            </a:tbl>
          </a:graphicData>
        </a:graphic>
      </p:graphicFrame>
    </p:spTree>
    <p:extLst>
      <p:ext uri="{BB962C8B-B14F-4D97-AF65-F5344CB8AC3E}">
        <p14:creationId xmlns="" xmlns:p14="http://schemas.microsoft.com/office/powerpoint/2010/main" val="15247972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5F9295-32E2-4E7E-830B-29E213C84E6F}"/>
              </a:ext>
            </a:extLst>
          </p:cNvPr>
          <p:cNvSpPr>
            <a:spLocks noGrp="1"/>
          </p:cNvSpPr>
          <p:nvPr>
            <p:ph type="title"/>
          </p:nvPr>
        </p:nvSpPr>
        <p:spPr>
          <a:xfrm>
            <a:off x="1640156" y="632988"/>
            <a:ext cx="8911687" cy="814073"/>
          </a:xfrm>
        </p:spPr>
        <p:txBody>
          <a:bodyPr/>
          <a:lstStyle/>
          <a:p>
            <a:pPr algn="ctr"/>
            <a:r>
              <a:rPr lang="en-US" b="1" dirty="0">
                <a:solidFill>
                  <a:srgbClr val="002060"/>
                </a:solidFill>
                <a:latin typeface="Arial" pitchFamily="34" charset="0"/>
                <a:cs typeface="Arial" pitchFamily="34" charset="0"/>
              </a:rPr>
              <a:t>TERMS AND CONDITIONS</a:t>
            </a:r>
          </a:p>
        </p:txBody>
      </p:sp>
      <p:sp>
        <p:nvSpPr>
          <p:cNvPr id="3" name="Content Placeholder 2">
            <a:extLst>
              <a:ext uri="{FF2B5EF4-FFF2-40B4-BE49-F238E27FC236}">
                <a16:creationId xmlns="" xmlns:a16="http://schemas.microsoft.com/office/drawing/2014/main" id="{B48FDFE2-270A-4170-813A-65EDEB398E06}"/>
              </a:ext>
            </a:extLst>
          </p:cNvPr>
          <p:cNvSpPr>
            <a:spLocks noGrp="1"/>
          </p:cNvSpPr>
          <p:nvPr>
            <p:ph sz="half" idx="1"/>
          </p:nvPr>
        </p:nvSpPr>
        <p:spPr>
          <a:xfrm>
            <a:off x="763480" y="1589103"/>
            <a:ext cx="10737418" cy="4322119"/>
          </a:xfrm>
        </p:spPr>
        <p:txBody>
          <a:bodyPr/>
          <a:lstStyle/>
          <a:p>
            <a:r>
              <a:rPr lang="en-US" b="1" dirty="0">
                <a:solidFill>
                  <a:schemeClr val="tx1"/>
                </a:solidFill>
                <a:latin typeface="Arial" pitchFamily="34" charset="0"/>
                <a:cs typeface="Arial" pitchFamily="34" charset="0"/>
              </a:rPr>
              <a:t>Please note that any cancellation made before 20 days of arrival shall be Refunded with 5 percent service charges and cancellation made within 20 days of Arrival will  be considered as no show </a:t>
            </a:r>
          </a:p>
          <a:p>
            <a:r>
              <a:rPr lang="en-US" b="1" dirty="0">
                <a:solidFill>
                  <a:schemeClr val="tx1"/>
                </a:solidFill>
                <a:latin typeface="Arial" pitchFamily="34" charset="0"/>
                <a:cs typeface="Arial" pitchFamily="34" charset="0"/>
              </a:rPr>
              <a:t>For First two installment you may deposit a cheque or make </a:t>
            </a:r>
            <a:r>
              <a:rPr lang="en-US" b="1" dirty="0" err="1">
                <a:solidFill>
                  <a:schemeClr val="tx1"/>
                </a:solidFill>
                <a:latin typeface="Arial" pitchFamily="34" charset="0"/>
                <a:cs typeface="Arial" pitchFamily="34" charset="0"/>
              </a:rPr>
              <a:t>Neft</a:t>
            </a:r>
            <a:r>
              <a:rPr lang="en-US" b="1" dirty="0">
                <a:solidFill>
                  <a:schemeClr val="tx1"/>
                </a:solidFill>
                <a:latin typeface="Arial" pitchFamily="34" charset="0"/>
                <a:cs typeface="Arial" pitchFamily="34" charset="0"/>
              </a:rPr>
              <a:t> payment in Our accounts given below, Balance payment shall be made by cash or </a:t>
            </a:r>
            <a:r>
              <a:rPr lang="en-US" b="1" dirty="0" err="1">
                <a:solidFill>
                  <a:schemeClr val="tx1"/>
                </a:solidFill>
                <a:latin typeface="Arial" pitchFamily="34" charset="0"/>
                <a:cs typeface="Arial" pitchFamily="34" charset="0"/>
              </a:rPr>
              <a:t>Neft</a:t>
            </a:r>
            <a:r>
              <a:rPr lang="en-US" b="1" dirty="0">
                <a:solidFill>
                  <a:schemeClr val="tx1"/>
                </a:solidFill>
                <a:latin typeface="Arial" pitchFamily="34" charset="0"/>
                <a:cs typeface="Arial" pitchFamily="34" charset="0"/>
              </a:rPr>
              <a:t> only </a:t>
            </a:r>
          </a:p>
          <a:p>
            <a:r>
              <a:rPr lang="en-US" b="1" dirty="0">
                <a:solidFill>
                  <a:schemeClr val="tx1"/>
                </a:solidFill>
                <a:latin typeface="Arial" pitchFamily="34" charset="0"/>
                <a:cs typeface="Arial" pitchFamily="34" charset="0"/>
              </a:rPr>
              <a:t>The cost of the flight tickets need to be paid in full and in advance in order to confirm the flight tickets. Any change in the cost of flights at the time of booking will be intimated to you and booked only after your confirmation. Variation in cost of flights is beyond the control of </a:t>
            </a:r>
            <a:r>
              <a:rPr lang="en-US" b="1" dirty="0" smtClean="0">
                <a:solidFill>
                  <a:schemeClr val="tx1"/>
                </a:solidFill>
                <a:latin typeface="Arial" pitchFamily="34" charset="0"/>
                <a:cs typeface="Arial" pitchFamily="34" charset="0"/>
              </a:rPr>
              <a:t>Total trip holidays and </a:t>
            </a:r>
            <a:r>
              <a:rPr lang="en-US" b="1" dirty="0">
                <a:solidFill>
                  <a:schemeClr val="tx1"/>
                </a:solidFill>
                <a:latin typeface="Arial" pitchFamily="34" charset="0"/>
                <a:cs typeface="Arial" pitchFamily="34" charset="0"/>
              </a:rPr>
              <a:t>hence </a:t>
            </a:r>
            <a:r>
              <a:rPr lang="en-US" b="1" dirty="0" smtClean="0">
                <a:solidFill>
                  <a:schemeClr val="tx1"/>
                </a:solidFill>
                <a:latin typeface="Arial" pitchFamily="34" charset="0"/>
                <a:cs typeface="Arial" pitchFamily="34" charset="0"/>
              </a:rPr>
              <a:t>Total </a:t>
            </a:r>
            <a:r>
              <a:rPr lang="en-US" b="1" smtClean="0">
                <a:solidFill>
                  <a:schemeClr val="tx1"/>
                </a:solidFill>
                <a:latin typeface="Arial" pitchFamily="34" charset="0"/>
                <a:cs typeface="Arial" pitchFamily="34" charset="0"/>
              </a:rPr>
              <a:t>trip holidays cannot </a:t>
            </a:r>
            <a:r>
              <a:rPr lang="en-US" b="1" dirty="0">
                <a:solidFill>
                  <a:schemeClr val="tx1"/>
                </a:solidFill>
                <a:latin typeface="Arial" pitchFamily="34" charset="0"/>
                <a:cs typeface="Arial" pitchFamily="34" charset="0"/>
              </a:rPr>
              <a:t>be held accountable for the change in flight cost.</a:t>
            </a:r>
          </a:p>
        </p:txBody>
      </p:sp>
    </p:spTree>
    <p:extLst>
      <p:ext uri="{BB962C8B-B14F-4D97-AF65-F5344CB8AC3E}">
        <p14:creationId xmlns="" xmlns:p14="http://schemas.microsoft.com/office/powerpoint/2010/main" val="32489921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738130" y="1561364"/>
            <a:ext cx="10882019" cy="0"/>
          </a:xfrm>
          <a:custGeom>
            <a:avLst/>
            <a:gdLst/>
            <a:ahLst/>
            <a:cxnLst/>
            <a:rect l="l" t="t" r="r" b="b"/>
            <a:pathLst>
              <a:path w="14690725">
                <a:moveTo>
                  <a:pt x="0" y="0"/>
                </a:moveTo>
                <a:lnTo>
                  <a:pt x="14690099" y="0"/>
                </a:lnTo>
              </a:path>
            </a:pathLst>
          </a:custGeom>
          <a:ln w="19049">
            <a:solidFill>
              <a:srgbClr val="434343"/>
            </a:solidFill>
          </a:ln>
        </p:spPr>
        <p:txBody>
          <a:bodyPr wrap="square" lIns="0" tIns="0" rIns="0" bIns="0" rtlCol="0"/>
          <a:lstStyle/>
          <a:p>
            <a:endParaRPr sz="1037"/>
          </a:p>
        </p:txBody>
      </p:sp>
      <p:sp>
        <p:nvSpPr>
          <p:cNvPr id="7" name="Title 6"/>
          <p:cNvSpPr>
            <a:spLocks noGrp="1"/>
          </p:cNvSpPr>
          <p:nvPr>
            <p:ph type="title"/>
          </p:nvPr>
        </p:nvSpPr>
        <p:spPr>
          <a:xfrm>
            <a:off x="5859379" y="1570953"/>
            <a:ext cx="5760770" cy="5287047"/>
          </a:xfrm>
        </p:spPr>
        <p:txBody>
          <a:bodyPr>
            <a:normAutofit fontScale="90000"/>
          </a:bodyPr>
          <a:lstStyle/>
          <a:p>
            <a:pPr algn="ctr"/>
            <a:r>
              <a:rPr lang="en-US" dirty="0" smtClean="0">
                <a:latin typeface="Berlin Sans FB Demi" panose="020E0802020502020306" pitchFamily="34" charset="0"/>
              </a:rPr>
              <a:t/>
            </a:r>
            <a:br>
              <a:rPr lang="en-US" dirty="0" smtClean="0">
                <a:latin typeface="Berlin Sans FB Demi" panose="020E0802020502020306" pitchFamily="34" charset="0"/>
              </a:rPr>
            </a:br>
            <a:r>
              <a:rPr lang="en-US" sz="3600" dirty="0" smtClean="0">
                <a:latin typeface="Berlin Sans FB Demi" panose="020E0802020502020306" pitchFamily="34" charset="0"/>
              </a:rPr>
              <a:t>Total Trip Holidays</a:t>
            </a:r>
            <a:r>
              <a:rPr lang="en-US" dirty="0" smtClean="0">
                <a:latin typeface="Berlin Sans FB Demi" panose="020E0802020502020306" pitchFamily="34" charset="0"/>
              </a:rPr>
              <a:t/>
            </a:r>
            <a:br>
              <a:rPr lang="en-US" dirty="0" smtClean="0">
                <a:latin typeface="Berlin Sans FB Demi" panose="020E0802020502020306" pitchFamily="34" charset="0"/>
              </a:rPr>
            </a:br>
            <a:r>
              <a:rPr lang="en-US" dirty="0" smtClean="0">
                <a:latin typeface="Berlin Sans FB Demi" panose="020E0802020502020306" pitchFamily="34" charset="0"/>
              </a:rPr>
              <a:t>Contact Details:</a:t>
            </a:r>
            <a:br>
              <a:rPr lang="en-US" dirty="0" smtClean="0">
                <a:latin typeface="Berlin Sans FB Demi" panose="020E0802020502020306" pitchFamily="34" charset="0"/>
              </a:rPr>
            </a:br>
            <a:r>
              <a:rPr lang="en-US" dirty="0" smtClean="0">
                <a:latin typeface="Berlin Sans FB Demi" panose="020E0802020502020306" pitchFamily="34" charset="0"/>
              </a:rPr>
              <a:t>Phone:</a:t>
            </a:r>
            <a:br>
              <a:rPr lang="en-US" dirty="0" smtClean="0">
                <a:latin typeface="Berlin Sans FB Demi" panose="020E0802020502020306" pitchFamily="34" charset="0"/>
              </a:rPr>
            </a:br>
            <a:r>
              <a:rPr lang="en-IN" b="1" dirty="0">
                <a:solidFill>
                  <a:schemeClr val="bg2">
                    <a:lumMod val="25000"/>
                  </a:schemeClr>
                </a:solidFill>
                <a:hlinkClick r:id="rId2"/>
              </a:rPr>
              <a:t>+91 78894 19159</a:t>
            </a:r>
            <a:r>
              <a:rPr lang="en-IN" b="1" dirty="0">
                <a:solidFill>
                  <a:schemeClr val="bg2">
                    <a:lumMod val="25000"/>
                  </a:schemeClr>
                </a:solidFill>
              </a:rPr>
              <a:t>, </a:t>
            </a:r>
            <a:r>
              <a:rPr lang="en-IN" b="1" dirty="0">
                <a:solidFill>
                  <a:schemeClr val="bg2">
                    <a:lumMod val="25000"/>
                  </a:schemeClr>
                </a:solidFill>
                <a:hlinkClick r:id="rId3"/>
              </a:rPr>
              <a:t>+91 9906 504093</a:t>
            </a:r>
            <a:r>
              <a:rPr lang="en-IN" b="1" dirty="0"/>
              <a:t/>
            </a:r>
            <a:br>
              <a:rPr lang="en-IN" b="1" dirty="0"/>
            </a:br>
            <a:r>
              <a:rPr lang="en-IN" b="1" dirty="0" smtClean="0"/>
              <a:t>Email:</a:t>
            </a:r>
            <a:r>
              <a:rPr lang="en-IN" b="1" dirty="0">
                <a:hlinkClick r:id="rId4"/>
              </a:rPr>
              <a:t/>
            </a:r>
            <a:br>
              <a:rPr lang="en-IN" b="1" dirty="0">
                <a:hlinkClick r:id="rId4"/>
              </a:rPr>
            </a:br>
            <a:r>
              <a:rPr lang="en-IN" b="1" dirty="0" smtClean="0">
                <a:hlinkClick r:id="rId5"/>
              </a:rPr>
              <a:t>info@totaltripholidays.com</a:t>
            </a:r>
            <a:r>
              <a:rPr lang="en-IN" b="1" dirty="0"/>
              <a:t/>
            </a:r>
            <a:br>
              <a:rPr lang="en-IN" b="1" dirty="0"/>
            </a:br>
            <a:r>
              <a:rPr lang="en-IN" b="1" dirty="0"/>
              <a:t>Website:</a:t>
            </a:r>
            <a:br>
              <a:rPr lang="en-IN" b="1" dirty="0"/>
            </a:br>
            <a:r>
              <a:rPr lang="en-IN" b="1" dirty="0" smtClean="0">
                <a:hlinkClick r:id="rId6"/>
              </a:rPr>
              <a:t>www.totaltripholidays.com</a:t>
            </a:r>
            <a:r>
              <a:rPr lang="en-IN" b="1" dirty="0"/>
              <a:t/>
            </a:r>
            <a:br>
              <a:rPr lang="en-IN" b="1" dirty="0"/>
            </a:br>
            <a:r>
              <a:rPr lang="en-US" dirty="0">
                <a:latin typeface="Berlin Sans FB Demi" panose="020E0802020502020306" pitchFamily="34" charset="0"/>
              </a:rPr>
              <a:t/>
            </a:r>
            <a:br>
              <a:rPr lang="en-US" dirty="0">
                <a:latin typeface="Berlin Sans FB Demi" panose="020E0802020502020306" pitchFamily="34" charset="0"/>
              </a:rPr>
            </a:br>
            <a:endParaRPr lang="en-US" dirty="0">
              <a:latin typeface="Berlin Sans FB Demi" panose="020E0802020502020306" pitchFamily="34" charset="0"/>
            </a:endParaRPr>
          </a:p>
        </p:txBody>
      </p:sp>
      <p:sp>
        <p:nvSpPr>
          <p:cNvPr id="8" name="Title 6"/>
          <p:cNvSpPr txBox="1">
            <a:spLocks/>
          </p:cNvSpPr>
          <p:nvPr/>
        </p:nvSpPr>
        <p:spPr>
          <a:xfrm>
            <a:off x="738130" y="1989625"/>
            <a:ext cx="5121249" cy="5082505"/>
          </a:xfrm>
          <a:prstGeom prst="rect">
            <a:avLst/>
          </a:prstGeom>
        </p:spPr>
        <p:txBody>
          <a:bodyPr vert="horz" lIns="0" tIns="0" rIns="0" bIns="0" rtlCol="0" anchor="t">
            <a:normAutofit fontScale="97500"/>
          </a:bodyPr>
          <a:lstStyle>
            <a:lvl1pPr algn="l" defTabSz="457200" rtl="0" eaLnBrk="1" latinLnBrk="0" hangingPunct="1">
              <a:spcBef>
                <a:spcPct val="0"/>
              </a:spcBef>
              <a:buNone/>
              <a:defRPr sz="3111" b="0" i="0" kern="1200">
                <a:solidFill>
                  <a:srgbClr val="2A3890"/>
                </a:solidFill>
                <a:latin typeface="Times New Roman"/>
                <a:ea typeface="+mj-ea"/>
                <a:cs typeface="Times New Roman"/>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smtClean="0">
                <a:latin typeface="Berlin Sans FB Demi" panose="020E0802020502020306" pitchFamily="34" charset="0"/>
              </a:rPr>
              <a:t> </a:t>
            </a:r>
          </a:p>
          <a:p>
            <a:pPr algn="ctr"/>
            <a:endParaRPr lang="en-US" dirty="0">
              <a:latin typeface="Berlin Sans FB Demi" panose="020E0802020502020306" pitchFamily="34" charset="0"/>
            </a:endParaRPr>
          </a:p>
          <a:p>
            <a:pPr algn="ctr"/>
            <a:endParaRPr lang="en-US" dirty="0" smtClean="0">
              <a:latin typeface="Berlin Sans FB Demi" panose="020E0802020502020306" pitchFamily="34" charset="0"/>
            </a:endParaRPr>
          </a:p>
          <a:p>
            <a:pPr algn="ctr"/>
            <a:r>
              <a:rPr lang="en-US" sz="3300" dirty="0" smtClean="0">
                <a:latin typeface="Berlin Sans FB Demi" panose="020E0802020502020306" pitchFamily="34" charset="0"/>
              </a:rPr>
              <a:t>THANKS &amp; REGARDS</a:t>
            </a:r>
            <a:br>
              <a:rPr lang="en-US" sz="3300" dirty="0" smtClean="0">
                <a:latin typeface="Berlin Sans FB Demi" panose="020E0802020502020306" pitchFamily="34" charset="0"/>
              </a:rPr>
            </a:br>
            <a:r>
              <a:rPr lang="en-US" sz="3300" dirty="0" smtClean="0">
                <a:latin typeface="Berlin Sans FB Demi" panose="020E0802020502020306" pitchFamily="34" charset="0"/>
              </a:rPr>
              <a:t>MUZAFFAR  NADWI</a:t>
            </a:r>
          </a:p>
          <a:p>
            <a:pPr algn="ctr"/>
            <a:r>
              <a:rPr lang="en-US" sz="3300" dirty="0" smtClean="0">
                <a:latin typeface="Berlin Sans FB Demi" panose="020E0802020502020306" pitchFamily="34" charset="0"/>
              </a:rPr>
              <a:t>7006529893</a:t>
            </a:r>
            <a:r>
              <a:rPr lang="en-US" dirty="0" smtClean="0">
                <a:latin typeface="Berlin Sans FB Demi" panose="020E0802020502020306" pitchFamily="34" charset="0"/>
              </a:rPr>
              <a:t/>
            </a:r>
            <a:br>
              <a:rPr lang="en-US" dirty="0" smtClean="0">
                <a:latin typeface="Berlin Sans FB Demi" panose="020E0802020502020306" pitchFamily="34" charset="0"/>
              </a:rPr>
            </a:br>
            <a:r>
              <a:rPr lang="en-IN" b="1" dirty="0" smtClean="0"/>
              <a:t/>
            </a:r>
            <a:br>
              <a:rPr lang="en-IN" b="1" dirty="0" smtClean="0"/>
            </a:br>
            <a:r>
              <a:rPr lang="en-US" dirty="0" smtClean="0">
                <a:latin typeface="Berlin Sans FB Demi" panose="020E0802020502020306" pitchFamily="34" charset="0"/>
              </a:rPr>
              <a:t/>
            </a:r>
            <a:br>
              <a:rPr lang="en-US" dirty="0" smtClean="0">
                <a:latin typeface="Berlin Sans FB Demi" panose="020E0802020502020306" pitchFamily="34" charset="0"/>
              </a:rPr>
            </a:br>
            <a:endParaRPr lang="en-US" dirty="0">
              <a:latin typeface="Berlin Sans FB Demi" panose="020E0802020502020306" pitchFamily="34" charset="0"/>
            </a:endParaRPr>
          </a:p>
        </p:txBody>
      </p:sp>
      <p:cxnSp>
        <p:nvCxnSpPr>
          <p:cNvPr id="9" name="Straight Connector 8"/>
          <p:cNvCxnSpPr/>
          <p:nvPr/>
        </p:nvCxnSpPr>
        <p:spPr>
          <a:xfrm>
            <a:off x="5871410" y="1570953"/>
            <a:ext cx="0" cy="5082505"/>
          </a:xfrm>
          <a:prstGeom prst="line">
            <a:avLst/>
          </a:prstGeom>
          <a:ln w="28575"/>
        </p:spPr>
        <p:style>
          <a:lnRef idx="1">
            <a:schemeClr val="dk1"/>
          </a:lnRef>
          <a:fillRef idx="0">
            <a:schemeClr val="dk1"/>
          </a:fillRef>
          <a:effectRef idx="0">
            <a:schemeClr val="dk1"/>
          </a:effectRef>
          <a:fontRef idx="minor">
            <a:schemeClr val="tx1"/>
          </a:fontRef>
        </p:style>
      </p:cxnSp>
      <p:sp>
        <p:nvSpPr>
          <p:cNvPr id="10" name="Footer Placeholder 4"/>
          <p:cNvSpPr>
            <a:spLocks noGrp="1"/>
          </p:cNvSpPr>
          <p:nvPr>
            <p:ph type="ftr" sz="quarter" idx="4294967295"/>
          </p:nvPr>
        </p:nvSpPr>
        <p:spPr>
          <a:xfrm>
            <a:off x="1951630" y="6231342"/>
            <a:ext cx="3630304" cy="365125"/>
          </a:xfrm>
          <a:prstGeom prst="rect">
            <a:avLst/>
          </a:prstGeom>
        </p:spPr>
        <p:txBody>
          <a:bodyPr/>
          <a:lstStyle/>
          <a:p>
            <a:pPr algn="ctr"/>
            <a:r>
              <a:rPr lang="en-US" sz="1800" dirty="0" smtClean="0">
                <a:solidFill>
                  <a:schemeClr val="bg2">
                    <a:lumMod val="25000"/>
                  </a:schemeClr>
                </a:solidFill>
              </a:rPr>
              <a:t>www.TotalTripHolidays.com</a:t>
            </a:r>
            <a:endParaRPr lang="en-US" sz="1800" dirty="0">
              <a:solidFill>
                <a:schemeClr val="bg2">
                  <a:lumMod val="25000"/>
                </a:schemeClr>
              </a:solidFill>
            </a:endParaRPr>
          </a:p>
        </p:txBody>
      </p:sp>
    </p:spTree>
    <p:extLst>
      <p:ext uri="{BB962C8B-B14F-4D97-AF65-F5344CB8AC3E}">
        <p14:creationId xmlns:p14="http://schemas.microsoft.com/office/powerpoint/2010/main" xmlns="" val="4116960504"/>
      </p:ext>
    </p:extLst>
  </p:cSld>
  <p:clrMapOvr>
    <a:masterClrMapping/>
  </p:clrMapOvr>
</p:sld>
</file>

<file path=ppt/theme/theme1.xml><?xml version="1.0" encoding="utf-8"?>
<a:theme xmlns:a="http://schemas.openxmlformats.org/drawingml/2006/main" name="package">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package</Template>
  <TotalTime>374</TotalTime>
  <Words>1454</Words>
  <Application>Microsoft Office PowerPoint</Application>
  <PresentationFormat>Custom</PresentationFormat>
  <Paragraphs>159</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package</vt:lpstr>
      <vt:lpstr>Slide 1</vt:lpstr>
      <vt:lpstr>WARM WELCOME TO KASHMIR</vt:lpstr>
      <vt:lpstr>GUEST DETAILS</vt:lpstr>
      <vt:lpstr>Itinerary</vt:lpstr>
      <vt:lpstr>Slide 5</vt:lpstr>
      <vt:lpstr>HOTEL PARADISE GATEWAY </vt:lpstr>
      <vt:lpstr>DAY  2 – GULMARG Day Trip    </vt:lpstr>
      <vt:lpstr>DAY  3 – Srinagar to songmarg    </vt:lpstr>
      <vt:lpstr>HOTEL  SONGMARG GLACIER   </vt:lpstr>
      <vt:lpstr>    </vt:lpstr>
      <vt:lpstr>Houseboat Lily of Nageen</vt:lpstr>
      <vt:lpstr>    </vt:lpstr>
      <vt:lpstr>HIMALYAN  HILLS  </vt:lpstr>
      <vt:lpstr>    </vt:lpstr>
      <vt:lpstr>Day 7: Pahalgam to Srinagar with Local sightseeing </vt:lpstr>
      <vt:lpstr>New Sea Palace Group of Houseboat  </vt:lpstr>
      <vt:lpstr>    </vt:lpstr>
      <vt:lpstr>Slide 18</vt:lpstr>
      <vt:lpstr>Slide 19</vt:lpstr>
      <vt:lpstr>HOW MUCH DOES IT PINCH YOUR POCKET?   </vt:lpstr>
      <vt:lpstr>HOW ARE YOU GOING TO PAY?   </vt:lpstr>
      <vt:lpstr>TERMS AND CONDITIONS</vt:lpstr>
      <vt:lpstr> Total Trip Holidays Contact Details: Phone: +91 78894 19159, +91 9906 504093 Email: info@totaltripholidays.com Website: www.totaltripholidays.com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ITBT</dc:creator>
  <cp:lastModifiedBy>JAVID</cp:lastModifiedBy>
  <cp:revision>70</cp:revision>
  <dcterms:created xsi:type="dcterms:W3CDTF">2021-04-01T12:03:37Z</dcterms:created>
  <dcterms:modified xsi:type="dcterms:W3CDTF">2022-06-08T06:56:26Z</dcterms:modified>
</cp:coreProperties>
</file>